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5"/>
  </p:notesMasterIdLst>
  <p:sldIdLst>
    <p:sldId id="256" r:id="rId2"/>
    <p:sldId id="257" r:id="rId3"/>
    <p:sldId id="266" r:id="rId4"/>
    <p:sldId id="268" r:id="rId5"/>
    <p:sldId id="261" r:id="rId6"/>
    <p:sldId id="258" r:id="rId7"/>
    <p:sldId id="259" r:id="rId8"/>
    <p:sldId id="263" r:id="rId9"/>
    <p:sldId id="264" r:id="rId10"/>
    <p:sldId id="260" r:id="rId11"/>
    <p:sldId id="262" r:id="rId12"/>
    <p:sldId id="267" r:id="rId13"/>
    <p:sldId id="269"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AE78D6"/>
    <a:srgbClr val="481F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660"/>
  </p:normalViewPr>
  <p:slideViewPr>
    <p:cSldViewPr>
      <p:cViewPr varScale="1">
        <p:scale>
          <a:sx n="75" d="100"/>
          <a:sy n="75" d="100"/>
        </p:scale>
        <p:origin x="12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EE0ADD-3F9A-4001-A8AA-B322068C7977}" type="datetimeFigureOut">
              <a:rPr lang="de-DE" smtClean="0"/>
              <a:pPr/>
              <a:t>21.04.2015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80CEC0-91B2-4296-AFEB-D30C93D26A29}" type="slidenum">
              <a:rPr lang="de-DE" smtClean="0"/>
              <a:pPr/>
              <a:t>‹Nr.›</a:t>
            </a:fld>
            <a:endParaRPr lang="de-DE"/>
          </a:p>
        </p:txBody>
      </p:sp>
    </p:spTree>
    <p:extLst>
      <p:ext uri="{BB962C8B-B14F-4D97-AF65-F5344CB8AC3E}">
        <p14:creationId xmlns:p14="http://schemas.microsoft.com/office/powerpoint/2010/main" val="598213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280CEC0-91B2-4296-AFEB-D30C93D26A29}" type="slidenum">
              <a:rPr lang="de-DE" smtClean="0"/>
              <a:pPr/>
              <a:t>2</a:t>
            </a:fld>
            <a:endParaRPr lang="de-DE"/>
          </a:p>
        </p:txBody>
      </p:sp>
    </p:spTree>
    <p:extLst>
      <p:ext uri="{BB962C8B-B14F-4D97-AF65-F5344CB8AC3E}">
        <p14:creationId xmlns:p14="http://schemas.microsoft.com/office/powerpoint/2010/main" val="233063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280CEC0-91B2-4296-AFEB-D30C93D26A29}" type="slidenum">
              <a:rPr lang="de-DE" smtClean="0"/>
              <a:pPr/>
              <a:t>7</a:t>
            </a:fld>
            <a:endParaRPr lang="de-DE"/>
          </a:p>
        </p:txBody>
      </p:sp>
    </p:spTree>
    <p:extLst>
      <p:ext uri="{BB962C8B-B14F-4D97-AF65-F5344CB8AC3E}">
        <p14:creationId xmlns:p14="http://schemas.microsoft.com/office/powerpoint/2010/main" val="2075936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Gleichschenkliges Dreieck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540544" y="776288"/>
            <a:ext cx="8062912" cy="1470025"/>
          </a:xfrm>
        </p:spPr>
        <p:txBody>
          <a:bodyPr anchor="b">
            <a:normAutofit/>
          </a:bodyPr>
          <a:lstStyle>
            <a:lvl1pPr algn="r">
              <a:defRPr sz="4400"/>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a:xfrm>
            <a:off x="1371600" y="6012656"/>
            <a:ext cx="5791200" cy="365125"/>
          </a:xfrm>
        </p:spPr>
        <p:txBody>
          <a:bodyPr tIns="0" bIns="0" anchor="t"/>
          <a:lstStyle>
            <a:lvl1pPr algn="r">
              <a:defRPr sz="1000"/>
            </a:lvl1pPr>
          </a:lstStyle>
          <a:p>
            <a:fld id="{0CA6F2FA-61D9-4B02-9944-E6CAFDC92645}" type="datetimeFigureOut">
              <a:rPr lang="de-DE" smtClean="0"/>
              <a:pPr/>
              <a:t>21.04.2015</a:t>
            </a:fld>
            <a:endParaRPr lang="de-DE"/>
          </a:p>
        </p:txBody>
      </p:sp>
      <p:sp>
        <p:nvSpPr>
          <p:cNvPr id="17" name="Fußzeilenplatzhalter 16"/>
          <p:cNvSpPr>
            <a:spLocks noGrp="1"/>
          </p:cNvSpPr>
          <p:nvPr>
            <p:ph type="ftr" sz="quarter" idx="11"/>
          </p:nvPr>
        </p:nvSpPr>
        <p:spPr>
          <a:xfrm>
            <a:off x="1371600" y="5650704"/>
            <a:ext cx="5791200" cy="365125"/>
          </a:xfrm>
        </p:spPr>
        <p:txBody>
          <a:bodyPr tIns="0" bIns="0" anchor="b"/>
          <a:lstStyle>
            <a:lvl1pPr algn="r">
              <a:defRPr sz="1100"/>
            </a:lvl1pPr>
          </a:lstStyle>
          <a:p>
            <a:endParaRPr lang="de-DE"/>
          </a:p>
        </p:txBody>
      </p:sp>
      <p:sp>
        <p:nvSpPr>
          <p:cNvPr id="29" name="Foliennummernplatzhalt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6B5E9F4-5C6B-476C-ACE8-12C2D1EF6AAB}"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0CA6F2FA-61D9-4B02-9944-E6CAFDC92645}" type="datetimeFigureOut">
              <a:rPr lang="de-DE" smtClean="0"/>
              <a:pPr/>
              <a:t>21.04.2015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6B5E9F4-5C6B-476C-ACE8-12C2D1EF6AAB}"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81800" y="381000"/>
            <a:ext cx="1905000" cy="5486400"/>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381000"/>
            <a:ext cx="6248400" cy="5486400"/>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0CA6F2FA-61D9-4B02-9944-E6CAFDC92645}" type="datetimeFigureOut">
              <a:rPr lang="de-DE" smtClean="0"/>
              <a:pPr/>
              <a:t>21.04.2015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6B5E9F4-5C6B-476C-ACE8-12C2D1EF6AAB}"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67494"/>
            <a:ext cx="8229600" cy="1399032"/>
          </a:xfrm>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a:xfrm>
            <a:off x="457200" y="1882808"/>
            <a:ext cx="822960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a:xfrm>
            <a:off x="4791456" y="6480048"/>
            <a:ext cx="2133600" cy="301752"/>
          </a:xfrm>
        </p:spPr>
        <p:txBody>
          <a:bodyPr/>
          <a:lstStyle/>
          <a:p>
            <a:fld id="{0CA6F2FA-61D9-4B02-9944-E6CAFDC92645}" type="datetimeFigureOut">
              <a:rPr lang="de-DE" smtClean="0"/>
              <a:pPr/>
              <a:t>21.04.2015</a:t>
            </a:fld>
            <a:endParaRPr lang="de-DE"/>
          </a:p>
        </p:txBody>
      </p:sp>
      <p:sp>
        <p:nvSpPr>
          <p:cNvPr id="5" name="Fußzeilenplatzhalter 4"/>
          <p:cNvSpPr>
            <a:spLocks noGrp="1"/>
          </p:cNvSpPr>
          <p:nvPr>
            <p:ph type="ftr" sz="quarter" idx="11"/>
          </p:nvPr>
        </p:nvSpPr>
        <p:spPr>
          <a:xfrm>
            <a:off x="457200" y="6480969"/>
            <a:ext cx="4260056" cy="300831"/>
          </a:xfrm>
        </p:spPr>
        <p:txBody>
          <a:bodyPr/>
          <a:lstStyle/>
          <a:p>
            <a:endParaRPr lang="de-DE"/>
          </a:p>
        </p:txBody>
      </p:sp>
      <p:sp>
        <p:nvSpPr>
          <p:cNvPr id="6" name="Foliennummernplatzhalter 5"/>
          <p:cNvSpPr>
            <a:spLocks noGrp="1"/>
          </p:cNvSpPr>
          <p:nvPr>
            <p:ph type="sldNum" sz="quarter" idx="12"/>
          </p:nvPr>
        </p:nvSpPr>
        <p:spPr/>
        <p:txBody>
          <a:bodyPr/>
          <a:lstStyle/>
          <a:p>
            <a:fld id="{46B5E9F4-5C6B-476C-ACE8-12C2D1EF6AAB}"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2">
        <a:schemeClr val="bg1"/>
      </p:bgRef>
    </p:bg>
    <p:spTree>
      <p:nvGrpSpPr>
        <p:cNvPr id="1" name=""/>
        <p:cNvGrpSpPr/>
        <p:nvPr/>
      </p:nvGrpSpPr>
      <p:grpSpPr>
        <a:xfrm>
          <a:off x="0" y="0"/>
          <a:ext cx="0" cy="0"/>
          <a:chOff x="0" y="0"/>
          <a:chExt cx="0" cy="0"/>
        </a:xfrm>
      </p:grpSpPr>
      <p:sp>
        <p:nvSpPr>
          <p:cNvPr id="9" name="Rechtwinkliges Dreieck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Gleichschenkliges Dreieck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umsplatzhalter 3"/>
          <p:cNvSpPr>
            <a:spLocks noGrp="1"/>
          </p:cNvSpPr>
          <p:nvPr>
            <p:ph type="dt" sz="half" idx="10"/>
          </p:nvPr>
        </p:nvSpPr>
        <p:spPr>
          <a:xfrm>
            <a:off x="6955632" y="6477000"/>
            <a:ext cx="2133600" cy="304800"/>
          </a:xfrm>
        </p:spPr>
        <p:txBody>
          <a:bodyPr/>
          <a:lstStyle/>
          <a:p>
            <a:fld id="{0CA6F2FA-61D9-4B02-9944-E6CAFDC92645}" type="datetimeFigureOut">
              <a:rPr lang="de-DE" smtClean="0"/>
              <a:pPr/>
              <a:t>21.04.2015</a:t>
            </a:fld>
            <a:endParaRPr lang="de-DE"/>
          </a:p>
        </p:txBody>
      </p:sp>
      <p:sp>
        <p:nvSpPr>
          <p:cNvPr id="5" name="Fußzeilenplatzhalter 4"/>
          <p:cNvSpPr>
            <a:spLocks noGrp="1"/>
          </p:cNvSpPr>
          <p:nvPr>
            <p:ph type="ftr" sz="quarter" idx="11"/>
          </p:nvPr>
        </p:nvSpPr>
        <p:spPr>
          <a:xfrm>
            <a:off x="2619376" y="6480969"/>
            <a:ext cx="4260056" cy="300831"/>
          </a:xfrm>
        </p:spPr>
        <p:txBody>
          <a:bodyPr/>
          <a:lstStyle/>
          <a:p>
            <a:endParaRPr lang="de-DE"/>
          </a:p>
        </p:txBody>
      </p:sp>
      <p:sp>
        <p:nvSpPr>
          <p:cNvPr id="6" name="Foliennummernplatzhalter 5"/>
          <p:cNvSpPr>
            <a:spLocks noGrp="1"/>
          </p:cNvSpPr>
          <p:nvPr>
            <p:ph type="sldNum" sz="quarter" idx="12"/>
          </p:nvPr>
        </p:nvSpPr>
        <p:spPr>
          <a:xfrm>
            <a:off x="8451056" y="809624"/>
            <a:ext cx="502920" cy="300831"/>
          </a:xfrm>
        </p:spPr>
        <p:txBody>
          <a:bodyPr/>
          <a:lstStyle/>
          <a:p>
            <a:fld id="{46B5E9F4-5C6B-476C-ACE8-12C2D1EF6AAB}" type="slidenum">
              <a:rPr lang="de-DE" smtClean="0"/>
              <a:pPr/>
              <a:t>‹Nr.›</a:t>
            </a:fld>
            <a:endParaRPr lang="de-DE"/>
          </a:p>
        </p:txBody>
      </p:sp>
      <p:cxnSp>
        <p:nvCxnSpPr>
          <p:cNvPr id="11" name="Gerade Verbindung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Gerade Verbindung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el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marL="0" algn="l">
              <a:defRPr/>
            </a:lvl1p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a:xfrm>
            <a:off x="4791456" y="6480969"/>
            <a:ext cx="2133600" cy="301752"/>
          </a:xfrm>
        </p:spPr>
        <p:txBody>
          <a:bodyPr/>
          <a:lstStyle/>
          <a:p>
            <a:fld id="{0CA6F2FA-61D9-4B02-9944-E6CAFDC92645}" type="datetimeFigureOut">
              <a:rPr lang="de-DE" smtClean="0"/>
              <a:pPr/>
              <a:t>21.04.2015</a:t>
            </a:fld>
            <a:endParaRPr lang="de-DE"/>
          </a:p>
        </p:txBody>
      </p:sp>
      <p:sp>
        <p:nvSpPr>
          <p:cNvPr id="6" name="Fußzeilenplatzhalter 5"/>
          <p:cNvSpPr>
            <a:spLocks noGrp="1"/>
          </p:cNvSpPr>
          <p:nvPr>
            <p:ph type="ftr" sz="quarter" idx="11"/>
          </p:nvPr>
        </p:nvSpPr>
        <p:spPr>
          <a:xfrm>
            <a:off x="457200" y="6480969"/>
            <a:ext cx="4260056" cy="301752"/>
          </a:xfrm>
        </p:spPr>
        <p:txBody>
          <a:bodyPr/>
          <a:lstStyle/>
          <a:p>
            <a:endParaRPr lang="de-DE"/>
          </a:p>
        </p:txBody>
      </p:sp>
      <p:sp>
        <p:nvSpPr>
          <p:cNvPr id="7" name="Foliennummernplatzhalter 6"/>
          <p:cNvSpPr>
            <a:spLocks noGrp="1"/>
          </p:cNvSpPr>
          <p:nvPr>
            <p:ph type="sldNum" sz="quarter" idx="12"/>
          </p:nvPr>
        </p:nvSpPr>
        <p:spPr>
          <a:xfrm>
            <a:off x="7589520" y="6480969"/>
            <a:ext cx="502920" cy="301752"/>
          </a:xfrm>
        </p:spPr>
        <p:txBody>
          <a:bodyPr/>
          <a:lstStyle/>
          <a:p>
            <a:fld id="{46B5E9F4-5C6B-476C-ACE8-12C2D1EF6AAB}"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a:xfrm>
            <a:off x="4791456" y="6480969"/>
            <a:ext cx="2130552" cy="301752"/>
          </a:xfrm>
        </p:spPr>
        <p:txBody>
          <a:bodyPr/>
          <a:lstStyle/>
          <a:p>
            <a:fld id="{0CA6F2FA-61D9-4B02-9944-E6CAFDC92645}" type="datetimeFigureOut">
              <a:rPr lang="de-DE" smtClean="0"/>
              <a:pPr/>
              <a:t>21.04.2015</a:t>
            </a:fld>
            <a:endParaRPr lang="de-DE"/>
          </a:p>
        </p:txBody>
      </p:sp>
      <p:sp>
        <p:nvSpPr>
          <p:cNvPr id="8" name="Fußzeilenplatzhalter 7"/>
          <p:cNvSpPr>
            <a:spLocks noGrp="1"/>
          </p:cNvSpPr>
          <p:nvPr>
            <p:ph type="ftr" sz="quarter" idx="11"/>
          </p:nvPr>
        </p:nvSpPr>
        <p:spPr>
          <a:xfrm>
            <a:off x="457200" y="6480969"/>
            <a:ext cx="4261104" cy="301752"/>
          </a:xfrm>
        </p:spPr>
        <p:txBody>
          <a:bodyPr/>
          <a:lstStyle/>
          <a:p>
            <a:endParaRPr lang="de-DE"/>
          </a:p>
        </p:txBody>
      </p:sp>
      <p:sp>
        <p:nvSpPr>
          <p:cNvPr id="9" name="Foliennummernplatzhalter 8"/>
          <p:cNvSpPr>
            <a:spLocks noGrp="1"/>
          </p:cNvSpPr>
          <p:nvPr>
            <p:ph type="sldNum" sz="quarter" idx="12"/>
          </p:nvPr>
        </p:nvSpPr>
        <p:spPr>
          <a:xfrm>
            <a:off x="7589520" y="6483096"/>
            <a:ext cx="502920" cy="301752"/>
          </a:xfrm>
        </p:spPr>
        <p:txBody>
          <a:bodyPr/>
          <a:lstStyle>
            <a:lvl1pPr algn="ctr">
              <a:defRPr/>
            </a:lvl1pPr>
          </a:lstStyle>
          <a:p>
            <a:fld id="{46B5E9F4-5C6B-476C-ACE8-12C2D1EF6AAB}"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0"/>
            </a:lvl1p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0CA6F2FA-61D9-4B02-9944-E6CAFDC92645}" type="datetimeFigureOut">
              <a:rPr lang="de-DE" smtClean="0"/>
              <a:pPr/>
              <a:t>21.04.2015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6B5E9F4-5C6B-476C-ACE8-12C2D1EF6AAB}"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791456" y="6480969"/>
            <a:ext cx="2133600" cy="301752"/>
          </a:xfrm>
        </p:spPr>
        <p:txBody>
          <a:bodyPr/>
          <a:lstStyle/>
          <a:p>
            <a:fld id="{0CA6F2FA-61D9-4B02-9944-E6CAFDC92645}" type="datetimeFigureOut">
              <a:rPr lang="de-DE" smtClean="0"/>
              <a:pPr/>
              <a:t>21.04.2015</a:t>
            </a:fld>
            <a:endParaRPr lang="de-DE"/>
          </a:p>
        </p:txBody>
      </p:sp>
      <p:sp>
        <p:nvSpPr>
          <p:cNvPr id="3" name="Fußzeilenplatzhalter 2"/>
          <p:cNvSpPr>
            <a:spLocks noGrp="1"/>
          </p:cNvSpPr>
          <p:nvPr>
            <p:ph type="ftr" sz="quarter" idx="11"/>
          </p:nvPr>
        </p:nvSpPr>
        <p:spPr>
          <a:xfrm>
            <a:off x="457200" y="6481890"/>
            <a:ext cx="4260056" cy="300831"/>
          </a:xfrm>
        </p:spPr>
        <p:txBody>
          <a:bodyPr/>
          <a:lstStyle/>
          <a:p>
            <a:endParaRPr lang="de-DE"/>
          </a:p>
        </p:txBody>
      </p:sp>
      <p:sp>
        <p:nvSpPr>
          <p:cNvPr id="4" name="Foliennummernplatzhalter 3"/>
          <p:cNvSpPr>
            <a:spLocks noGrp="1"/>
          </p:cNvSpPr>
          <p:nvPr>
            <p:ph type="sldNum" sz="quarter" idx="12"/>
          </p:nvPr>
        </p:nvSpPr>
        <p:spPr>
          <a:xfrm>
            <a:off x="7589520" y="6480969"/>
            <a:ext cx="502920" cy="301752"/>
          </a:xfrm>
        </p:spPr>
        <p:txBody>
          <a:bodyPr/>
          <a:lstStyle/>
          <a:p>
            <a:fld id="{46B5E9F4-5C6B-476C-ACE8-12C2D1EF6AAB}"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a:xfrm>
            <a:off x="6278976" y="6556248"/>
            <a:ext cx="2133600" cy="301752"/>
          </a:xfrm>
        </p:spPr>
        <p:txBody>
          <a:bodyPr/>
          <a:lstStyle>
            <a:lvl1pPr>
              <a:defRPr sz="900"/>
            </a:lvl1pPr>
          </a:lstStyle>
          <a:p>
            <a:fld id="{0CA6F2FA-61D9-4B02-9944-E6CAFDC92645}" type="datetimeFigureOut">
              <a:rPr lang="de-DE" smtClean="0"/>
              <a:pPr/>
              <a:t>21.04.2015</a:t>
            </a:fld>
            <a:endParaRPr lang="de-DE"/>
          </a:p>
        </p:txBody>
      </p:sp>
      <p:sp>
        <p:nvSpPr>
          <p:cNvPr id="6" name="Fußzeilenplatzhalter 5"/>
          <p:cNvSpPr>
            <a:spLocks noGrp="1"/>
          </p:cNvSpPr>
          <p:nvPr>
            <p:ph type="ftr" sz="quarter" idx="11"/>
          </p:nvPr>
        </p:nvSpPr>
        <p:spPr>
          <a:xfrm>
            <a:off x="1135856" y="6556248"/>
            <a:ext cx="5143120" cy="301752"/>
          </a:xfrm>
        </p:spPr>
        <p:txBody>
          <a:bodyPr/>
          <a:lstStyle>
            <a:lvl1pPr>
              <a:defRPr sz="900"/>
            </a:lvl1pPr>
          </a:lstStyle>
          <a:p>
            <a:endParaRPr lang="de-DE"/>
          </a:p>
        </p:txBody>
      </p:sp>
      <p:sp>
        <p:nvSpPr>
          <p:cNvPr id="7" name="Foliennummernplatzhalter 6"/>
          <p:cNvSpPr>
            <a:spLocks noGrp="1"/>
          </p:cNvSpPr>
          <p:nvPr>
            <p:ph type="sldNum" sz="quarter" idx="12"/>
          </p:nvPr>
        </p:nvSpPr>
        <p:spPr>
          <a:xfrm>
            <a:off x="8410576" y="6556248"/>
            <a:ext cx="502920" cy="301752"/>
          </a:xfrm>
        </p:spPr>
        <p:txBody>
          <a:bodyPr/>
          <a:lstStyle>
            <a:lvl1pPr>
              <a:defRPr sz="900"/>
            </a:lvl1pPr>
          </a:lstStyle>
          <a:p>
            <a:fld id="{46B5E9F4-5C6B-476C-ACE8-12C2D1EF6AAB}"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a:xfrm>
            <a:off x="6108192" y="6556248"/>
            <a:ext cx="2103120" cy="301752"/>
          </a:xfrm>
        </p:spPr>
        <p:txBody>
          <a:bodyPr/>
          <a:lstStyle>
            <a:lvl1pPr>
              <a:defRPr sz="900"/>
            </a:lvl1pPr>
          </a:lstStyle>
          <a:p>
            <a:fld id="{0CA6F2FA-61D9-4B02-9944-E6CAFDC92645}" type="datetimeFigureOut">
              <a:rPr lang="de-DE" smtClean="0"/>
              <a:pPr/>
              <a:t>21.04.2015</a:t>
            </a:fld>
            <a:endParaRPr lang="de-DE"/>
          </a:p>
        </p:txBody>
      </p:sp>
      <p:sp>
        <p:nvSpPr>
          <p:cNvPr id="6" name="Fußzeilenplatzhalter 5"/>
          <p:cNvSpPr>
            <a:spLocks noGrp="1"/>
          </p:cNvSpPr>
          <p:nvPr>
            <p:ph type="ftr" sz="quarter" idx="11"/>
          </p:nvPr>
        </p:nvSpPr>
        <p:spPr>
          <a:xfrm>
            <a:off x="1170432" y="6557169"/>
            <a:ext cx="4948072" cy="301752"/>
          </a:xfrm>
        </p:spPr>
        <p:txBody>
          <a:bodyPr/>
          <a:lstStyle>
            <a:lvl1pPr>
              <a:defRPr sz="900"/>
            </a:lvl1pPr>
          </a:lstStyle>
          <a:p>
            <a:endParaRPr lang="de-DE"/>
          </a:p>
        </p:txBody>
      </p:sp>
      <p:sp>
        <p:nvSpPr>
          <p:cNvPr id="7" name="Foliennummernplatzhalter 6"/>
          <p:cNvSpPr>
            <a:spLocks noGrp="1"/>
          </p:cNvSpPr>
          <p:nvPr>
            <p:ph type="sldNum" sz="quarter" idx="12"/>
          </p:nvPr>
        </p:nvSpPr>
        <p:spPr>
          <a:xfrm>
            <a:off x="8217192" y="6556248"/>
            <a:ext cx="365760" cy="301752"/>
          </a:xfrm>
        </p:spPr>
        <p:txBody>
          <a:bodyPr/>
          <a:lstStyle>
            <a:lvl1pPr algn="ctr">
              <a:defRPr sz="900"/>
            </a:lvl1pPr>
          </a:lstStyle>
          <a:p>
            <a:fld id="{46B5E9F4-5C6B-476C-ACE8-12C2D1EF6AAB}"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echtwinkliges Dreieck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Gerade Verbindung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Gerade Verbindung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elplatzhalter 21"/>
          <p:cNvSpPr>
            <a:spLocks noGrp="1"/>
          </p:cNvSpPr>
          <p:nvPr>
            <p:ph type="title"/>
          </p:nvPr>
        </p:nvSpPr>
        <p:spPr>
          <a:xfrm>
            <a:off x="457200" y="267494"/>
            <a:ext cx="8229600" cy="1399032"/>
          </a:xfrm>
          <a:prstGeom prst="rect">
            <a:avLst/>
          </a:prstGeom>
        </p:spPr>
        <p:txBody>
          <a:bodyPr vert="horz" anchor="ctr">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CA6F2FA-61D9-4B02-9944-E6CAFDC92645}" type="datetimeFigureOut">
              <a:rPr lang="de-DE" smtClean="0"/>
              <a:pPr/>
              <a:t>21.04.2015</a:t>
            </a:fld>
            <a:endParaRPr lang="de-DE"/>
          </a:p>
        </p:txBody>
      </p:sp>
      <p:sp>
        <p:nvSpPr>
          <p:cNvPr id="3" name="Fußzeilenplatzhalt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de-DE"/>
          </a:p>
        </p:txBody>
      </p:sp>
      <p:sp>
        <p:nvSpPr>
          <p:cNvPr id="23" name="Foliennummernplatzhalt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6B5E9F4-5C6B-476C-ACE8-12C2D1EF6AAB}" type="slidenum">
              <a:rPr lang="de-DE" smtClean="0"/>
              <a:pPr/>
              <a:t>‹Nr.›</a:t>
            </a:fld>
            <a:endParaRPr lang="de-DE"/>
          </a:p>
        </p:txBody>
      </p:sp>
    </p:spTree>
  </p:cSld>
  <p:clrMap bg1="dk1" tx1="lt1" bg2="dk2" tx2="lt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4.wdp"/><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microsoft.com/office/2007/relationships/hdphoto" Target="../media/hdphoto3.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bgerundete rechteckige Legende 21"/>
          <p:cNvSpPr/>
          <p:nvPr/>
        </p:nvSpPr>
        <p:spPr>
          <a:xfrm>
            <a:off x="1555365" y="3136954"/>
            <a:ext cx="1779486" cy="1080120"/>
          </a:xfrm>
          <a:prstGeom prst="wedgeRoundRectCallout">
            <a:avLst>
              <a:gd name="adj1" fmla="val -38701"/>
              <a:gd name="adj2" fmla="val 67631"/>
              <a:gd name="adj3" fmla="val 16667"/>
            </a:avLst>
          </a:prstGeom>
          <a:solidFill>
            <a:schemeClr val="bg1">
              <a:lumMod val="65000"/>
              <a:lumOff val="35000"/>
            </a:schemeClr>
          </a:solidFill>
          <a:ln w="349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10"/>
          <p:cNvSpPr/>
          <p:nvPr/>
        </p:nvSpPr>
        <p:spPr>
          <a:xfrm>
            <a:off x="613013" y="4957623"/>
            <a:ext cx="433668" cy="706582"/>
          </a:xfrm>
          <a:custGeom>
            <a:avLst/>
            <a:gdLst>
              <a:gd name="connsiteX0" fmla="*/ 318867 w 360431"/>
              <a:gd name="connsiteY0" fmla="*/ 0 h 706582"/>
              <a:gd name="connsiteX1" fmla="*/ 213 w 360431"/>
              <a:gd name="connsiteY1" fmla="*/ 415637 h 706582"/>
              <a:gd name="connsiteX2" fmla="*/ 360431 w 360431"/>
              <a:gd name="connsiteY2" fmla="*/ 706582 h 706582"/>
            </a:gdLst>
            <a:ahLst/>
            <a:cxnLst>
              <a:cxn ang="0">
                <a:pos x="connsiteX0" y="connsiteY0"/>
              </a:cxn>
              <a:cxn ang="0">
                <a:pos x="connsiteX1" y="connsiteY1"/>
              </a:cxn>
              <a:cxn ang="0">
                <a:pos x="connsiteX2" y="connsiteY2"/>
              </a:cxn>
            </a:cxnLst>
            <a:rect l="l" t="t" r="r" b="b"/>
            <a:pathLst>
              <a:path w="360431" h="706582">
                <a:moveTo>
                  <a:pt x="318867" y="0"/>
                </a:moveTo>
                <a:cubicBezTo>
                  <a:pt x="156076" y="148936"/>
                  <a:pt x="-6714" y="297873"/>
                  <a:pt x="213" y="415637"/>
                </a:cubicBezTo>
                <a:cubicBezTo>
                  <a:pt x="7140" y="533401"/>
                  <a:pt x="183785" y="619991"/>
                  <a:pt x="360431" y="706582"/>
                </a:cubicBezTo>
              </a:path>
            </a:pathLst>
          </a:custGeom>
          <a:noFill/>
          <a:ln w="1111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879330" y="4728398"/>
            <a:ext cx="648072" cy="1404156"/>
          </a:xfrm>
          <a:prstGeom prst="ellips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894510" y="-481985"/>
            <a:ext cx="7772400" cy="4419872"/>
          </a:xfrm>
        </p:spPr>
        <p:txBody>
          <a:bodyPr>
            <a:normAutofit/>
          </a:bodyPr>
          <a:lstStyle/>
          <a:p>
            <a:r>
              <a:rPr lang="de-DE" sz="7200" dirty="0" smtClean="0">
                <a:solidFill>
                  <a:schemeClr val="tx2">
                    <a:lumMod val="75000"/>
                  </a:schemeClr>
                </a:solidFill>
              </a:rPr>
              <a:t>Anti-Mobbing </a:t>
            </a:r>
            <a:r>
              <a:rPr lang="de-DE" sz="7200" dirty="0">
                <a:solidFill>
                  <a:schemeClr val="tx2">
                    <a:lumMod val="75000"/>
                  </a:schemeClr>
                </a:solidFill>
              </a:rPr>
              <a:t>K</a:t>
            </a:r>
            <a:r>
              <a:rPr lang="de-DE" sz="7200" dirty="0" smtClean="0">
                <a:solidFill>
                  <a:schemeClr val="tx2">
                    <a:lumMod val="75000"/>
                  </a:schemeClr>
                </a:solidFill>
              </a:rPr>
              <a:t>ampagne</a:t>
            </a:r>
            <a:endParaRPr lang="de-DE" sz="7200" dirty="0">
              <a:solidFill>
                <a:schemeClr val="tx2">
                  <a:lumMod val="75000"/>
                </a:schemeClr>
              </a:solidFill>
            </a:endParaRPr>
          </a:p>
        </p:txBody>
      </p:sp>
      <p:sp>
        <p:nvSpPr>
          <p:cNvPr id="7" name="Ellipse 6"/>
          <p:cNvSpPr/>
          <p:nvPr/>
        </p:nvSpPr>
        <p:spPr>
          <a:xfrm>
            <a:off x="758453" y="4025222"/>
            <a:ext cx="864096" cy="792088"/>
          </a:xfrm>
          <a:prstGeom prst="ellips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2"/>
          <p:cNvCxnSpPr/>
          <p:nvPr/>
        </p:nvCxnSpPr>
        <p:spPr>
          <a:xfrm flipV="1">
            <a:off x="1202376" y="4538375"/>
            <a:ext cx="766478" cy="783316"/>
          </a:xfrm>
          <a:prstGeom prst="line">
            <a:avLst/>
          </a:prstGeom>
          <a:ln w="1111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p:nvCxnSpPr>
        <p:spPr>
          <a:xfrm>
            <a:off x="1292858" y="5664205"/>
            <a:ext cx="221679" cy="1074205"/>
          </a:xfrm>
          <a:prstGeom prst="line">
            <a:avLst/>
          </a:prstGeom>
          <a:ln w="1111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p:nvCxnSpPr>
        <p:spPr>
          <a:xfrm flipH="1">
            <a:off x="858165" y="5691425"/>
            <a:ext cx="180216" cy="1063428"/>
          </a:xfrm>
          <a:prstGeom prst="line">
            <a:avLst/>
          </a:prstGeom>
          <a:ln w="1111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1555365" y="3219363"/>
            <a:ext cx="1944216" cy="923330"/>
          </a:xfrm>
          <a:prstGeom prst="rect">
            <a:avLst/>
          </a:prstGeom>
          <a:noFill/>
        </p:spPr>
        <p:txBody>
          <a:bodyPr wrap="square" rtlCol="0">
            <a:spAutoFit/>
          </a:bodyPr>
          <a:lstStyle/>
          <a:p>
            <a:r>
              <a:rPr lang="de-DE" b="1" dirty="0" smtClean="0">
                <a:solidFill>
                  <a:schemeClr val="tx2">
                    <a:lumMod val="90000"/>
                  </a:schemeClr>
                </a:solidFill>
              </a:rPr>
              <a:t>Mach mit!</a:t>
            </a:r>
          </a:p>
          <a:p>
            <a:r>
              <a:rPr lang="de-DE" b="1" dirty="0" smtClean="0">
                <a:solidFill>
                  <a:schemeClr val="tx2">
                    <a:lumMod val="90000"/>
                  </a:schemeClr>
                </a:solidFill>
              </a:rPr>
              <a:t>Und sei gegen</a:t>
            </a:r>
          </a:p>
          <a:p>
            <a:r>
              <a:rPr lang="de-DE" b="1" dirty="0" smtClean="0">
                <a:solidFill>
                  <a:schemeClr val="tx2">
                    <a:lumMod val="90000"/>
                  </a:schemeClr>
                </a:solidFill>
              </a:rPr>
              <a:t>Mobbing!</a:t>
            </a:r>
            <a:endParaRPr lang="de-DE" b="1" dirty="0">
              <a:solidFill>
                <a:schemeClr val="tx2">
                  <a:lumMod val="90000"/>
                </a:schemeClr>
              </a:solidFill>
            </a:endParaRPr>
          </a:p>
        </p:txBody>
      </p:sp>
      <p:sp>
        <p:nvSpPr>
          <p:cNvPr id="25" name="Textfeld 24"/>
          <p:cNvSpPr txBox="1"/>
          <p:nvPr/>
        </p:nvSpPr>
        <p:spPr>
          <a:xfrm>
            <a:off x="998853" y="3937887"/>
            <a:ext cx="720080" cy="1015663"/>
          </a:xfrm>
          <a:prstGeom prst="rect">
            <a:avLst/>
          </a:prstGeom>
          <a:noFill/>
        </p:spPr>
        <p:txBody>
          <a:bodyPr wrap="square" rtlCol="0">
            <a:spAutoFit/>
          </a:bodyPr>
          <a:lstStyle/>
          <a:p>
            <a:r>
              <a:rPr lang="de-DE" sz="6000" b="1" dirty="0" smtClean="0"/>
              <a:t>!</a:t>
            </a:r>
            <a:endParaRPr lang="de-DE" sz="6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solidFill>
                  <a:schemeClr val="tx2">
                    <a:lumMod val="75000"/>
                  </a:schemeClr>
                </a:solidFill>
              </a:rPr>
              <a:t>Unser Zukunftswunsch </a:t>
            </a:r>
            <a:endParaRPr lang="de-DE" dirty="0">
              <a:solidFill>
                <a:schemeClr val="tx2">
                  <a:lumMod val="75000"/>
                </a:schemeClr>
              </a:solidFill>
            </a:endParaRPr>
          </a:p>
        </p:txBody>
      </p:sp>
      <p:sp>
        <p:nvSpPr>
          <p:cNvPr id="3" name="Inhaltsplatzhalter 2"/>
          <p:cNvSpPr>
            <a:spLocks noGrp="1"/>
          </p:cNvSpPr>
          <p:nvPr>
            <p:ph idx="1"/>
          </p:nvPr>
        </p:nvSpPr>
        <p:spPr/>
        <p:txBody>
          <a:bodyPr>
            <a:normAutofit/>
          </a:bodyPr>
          <a:lstStyle/>
          <a:p>
            <a:r>
              <a:rPr lang="de-DE" dirty="0" smtClean="0"/>
              <a:t>Kein Mobbing</a:t>
            </a:r>
          </a:p>
          <a:p>
            <a:r>
              <a:rPr lang="de-DE" dirty="0" smtClean="0"/>
              <a:t>Frieden</a:t>
            </a:r>
          </a:p>
          <a:p>
            <a:r>
              <a:rPr lang="de-DE" dirty="0" smtClean="0"/>
              <a:t>Soziale Schule</a:t>
            </a:r>
          </a:p>
          <a:p>
            <a:r>
              <a:rPr lang="de-DE" dirty="0" smtClean="0"/>
              <a:t>Vorbildlich</a:t>
            </a:r>
          </a:p>
          <a:p>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56792" y="188640"/>
            <a:ext cx="7772400" cy="1470025"/>
          </a:xfrm>
        </p:spPr>
        <p:txBody>
          <a:bodyPr/>
          <a:lstStyle/>
          <a:p>
            <a:r>
              <a:rPr lang="de-DE" dirty="0" smtClean="0">
                <a:solidFill>
                  <a:schemeClr val="tx2">
                    <a:lumMod val="75000"/>
                  </a:schemeClr>
                </a:solidFill>
              </a:rPr>
              <a:t>Fazit</a:t>
            </a:r>
            <a:r>
              <a:rPr lang="de-DE" dirty="0" smtClean="0"/>
              <a:t> </a:t>
            </a:r>
            <a:endParaRPr lang="de-DE" dirty="0"/>
          </a:p>
        </p:txBody>
      </p:sp>
      <p:sp>
        <p:nvSpPr>
          <p:cNvPr id="3" name="Untertitel 2"/>
          <p:cNvSpPr>
            <a:spLocks noGrp="1"/>
          </p:cNvSpPr>
          <p:nvPr>
            <p:ph type="subTitle" idx="1"/>
          </p:nvPr>
        </p:nvSpPr>
        <p:spPr>
          <a:xfrm>
            <a:off x="683568" y="2636912"/>
            <a:ext cx="8028384" cy="2880320"/>
          </a:xfrm>
        </p:spPr>
        <p:txBody>
          <a:bodyPr>
            <a:normAutofit fontScale="70000" lnSpcReduction="20000"/>
          </a:bodyPr>
          <a:lstStyle/>
          <a:p>
            <a:pPr algn="l"/>
            <a:r>
              <a:rPr lang="de-DE" sz="3300" b="1" dirty="0" smtClean="0">
                <a:solidFill>
                  <a:schemeClr val="tx2">
                    <a:lumMod val="75000"/>
                  </a:schemeClr>
                </a:solidFill>
              </a:rPr>
              <a:t>Wir finden dass die Anti-Mobbing Kampagne ein Erfolg ist, denn ca. 90 Prozent der Schüler nahmen teil und es wurden sehr viele überzeugt mitzumachen. Ca. 80 Prozent der Schüler sind vernünftig und würden deshalb niemanden </a:t>
            </a:r>
            <a:r>
              <a:rPr lang="de-DE" sz="3300" b="1" dirty="0" smtClean="0">
                <a:solidFill>
                  <a:schemeClr val="tx2">
                    <a:lumMod val="75000"/>
                  </a:schemeClr>
                </a:solidFill>
              </a:rPr>
              <a:t>mobben </a:t>
            </a:r>
            <a:r>
              <a:rPr lang="de-DE" sz="3300" b="1" dirty="0" smtClean="0">
                <a:solidFill>
                  <a:schemeClr val="tx2">
                    <a:lumMod val="75000"/>
                  </a:schemeClr>
                </a:solidFill>
              </a:rPr>
              <a:t>und den Opfern helfen. Die älteren Schüler werden vorbildlich den Jüngeren </a:t>
            </a:r>
            <a:r>
              <a:rPr lang="de-DE" sz="3300" b="1" dirty="0" smtClean="0">
                <a:solidFill>
                  <a:schemeClr val="tx2">
                    <a:lumMod val="75000"/>
                  </a:schemeClr>
                </a:solidFill>
              </a:rPr>
              <a:t>zeigen, </a:t>
            </a:r>
            <a:r>
              <a:rPr lang="de-DE" sz="3300" b="1" dirty="0" smtClean="0">
                <a:solidFill>
                  <a:schemeClr val="tx2">
                    <a:lumMod val="75000"/>
                  </a:schemeClr>
                </a:solidFill>
              </a:rPr>
              <a:t>dass Mobbing niemandem nützt, sondern nur Ärger macht ! </a:t>
            </a:r>
            <a:endParaRPr lang="de-DE"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a:xfrm>
            <a:off x="2123728" y="69738"/>
            <a:ext cx="8229600" cy="1399032"/>
          </a:xfrm>
        </p:spPr>
        <p:txBody>
          <a:bodyPr>
            <a:normAutofit/>
          </a:bodyPr>
          <a:lstStyle/>
          <a:p>
            <a:r>
              <a:rPr lang="de-DE" sz="4800" dirty="0" smtClean="0">
                <a:solidFill>
                  <a:schemeClr val="tx2">
                    <a:lumMod val="75000"/>
                  </a:schemeClr>
                </a:solidFill>
              </a:rPr>
              <a:t>Karikaturen</a:t>
            </a:r>
            <a:endParaRPr lang="de-DE" sz="4800" dirty="0">
              <a:solidFill>
                <a:schemeClr val="tx2">
                  <a:lumMod val="75000"/>
                </a:schemeClr>
              </a:solidFill>
            </a:endParaRPr>
          </a:p>
        </p:txBody>
      </p:sp>
      <p:sp>
        <p:nvSpPr>
          <p:cNvPr id="2" name="Textfeld 1"/>
          <p:cNvSpPr txBox="1"/>
          <p:nvPr/>
        </p:nvSpPr>
        <p:spPr>
          <a:xfrm>
            <a:off x="1979712" y="1844824"/>
            <a:ext cx="5400600" cy="1754326"/>
          </a:xfrm>
          <a:prstGeom prst="rect">
            <a:avLst/>
          </a:prstGeom>
          <a:noFill/>
        </p:spPr>
        <p:txBody>
          <a:bodyPr wrap="square" rtlCol="0">
            <a:spAutoFit/>
          </a:bodyPr>
          <a:lstStyle/>
          <a:p>
            <a:r>
              <a:rPr lang="de-DE" sz="3600" dirty="0" smtClean="0">
                <a:solidFill>
                  <a:schemeClr val="tx2">
                    <a:lumMod val="75000"/>
                  </a:schemeClr>
                </a:solidFill>
              </a:rPr>
              <a:t>All die Karikaturen in der Präsentation, wurden selbst erstellt.</a:t>
            </a:r>
            <a:endParaRPr lang="de-DE" sz="3600" dirty="0">
              <a:solidFill>
                <a:schemeClr val="tx2">
                  <a:lumMod val="75000"/>
                </a:schemeClr>
              </a:solidFill>
            </a:endParaRPr>
          </a:p>
        </p:txBody>
      </p:sp>
    </p:spTree>
    <p:extLst>
      <p:ext uri="{BB962C8B-B14F-4D97-AF65-F5344CB8AC3E}">
        <p14:creationId xmlns:p14="http://schemas.microsoft.com/office/powerpoint/2010/main" val="864432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6896" y="260648"/>
            <a:ext cx="8229600" cy="1399032"/>
          </a:xfrm>
        </p:spPr>
        <p:txBody>
          <a:bodyPr>
            <a:noAutofit/>
          </a:bodyPr>
          <a:lstStyle/>
          <a:p>
            <a:r>
              <a:rPr lang="de-DE" sz="4800" dirty="0" smtClean="0"/>
              <a:t>Klassenfoto + Button</a:t>
            </a:r>
            <a:endParaRPr lang="de-DE" sz="48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307" y="2204864"/>
            <a:ext cx="3413225"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7676" y="1897171"/>
            <a:ext cx="5498820" cy="4124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5039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0553"/>
            <a:ext cx="8229600" cy="1008112"/>
          </a:xfrm>
        </p:spPr>
        <p:txBody>
          <a:bodyPr>
            <a:normAutofit/>
          </a:bodyPr>
          <a:lstStyle/>
          <a:p>
            <a:pPr algn="l"/>
            <a:r>
              <a:rPr lang="de-DE" sz="5400" dirty="0" smtClean="0">
                <a:solidFill>
                  <a:schemeClr val="tx2">
                    <a:lumMod val="75000"/>
                  </a:schemeClr>
                </a:solidFill>
              </a:rPr>
              <a:t>Gliederung:</a:t>
            </a:r>
            <a:endParaRPr lang="de-DE" sz="5400" dirty="0">
              <a:solidFill>
                <a:schemeClr val="tx2">
                  <a:lumMod val="75000"/>
                </a:schemeClr>
              </a:solidFill>
            </a:endParaRPr>
          </a:p>
        </p:txBody>
      </p:sp>
      <p:sp>
        <p:nvSpPr>
          <p:cNvPr id="4" name="Textfeld 3"/>
          <p:cNvSpPr txBox="1"/>
          <p:nvPr/>
        </p:nvSpPr>
        <p:spPr>
          <a:xfrm>
            <a:off x="214282" y="1700808"/>
            <a:ext cx="7463752" cy="4832092"/>
          </a:xfrm>
          <a:prstGeom prst="rect">
            <a:avLst/>
          </a:prstGeom>
          <a:noFill/>
        </p:spPr>
        <p:txBody>
          <a:bodyPr wrap="square" rtlCol="0">
            <a:spAutoFit/>
          </a:bodyPr>
          <a:lstStyle/>
          <a:p>
            <a:pPr marL="342900" indent="-342900"/>
            <a:r>
              <a:rPr lang="de-DE" sz="2800" dirty="0" smtClean="0"/>
              <a:t>1. Problemfrage</a:t>
            </a:r>
          </a:p>
          <a:p>
            <a:pPr marL="342900" indent="-342900"/>
            <a:r>
              <a:rPr lang="de-DE" sz="2800" dirty="0"/>
              <a:t>2</a:t>
            </a:r>
            <a:r>
              <a:rPr lang="de-DE" sz="2800" dirty="0" smtClean="0"/>
              <a:t>. </a:t>
            </a:r>
            <a:r>
              <a:rPr lang="de-DE" sz="2800" b="1" dirty="0" smtClean="0"/>
              <a:t>Wie</a:t>
            </a:r>
            <a:r>
              <a:rPr lang="de-DE" sz="2800" dirty="0" smtClean="0"/>
              <a:t> sind wir auf die Idee gekommen?</a:t>
            </a:r>
          </a:p>
          <a:p>
            <a:pPr marL="342900" indent="-342900"/>
            <a:r>
              <a:rPr lang="de-DE" sz="2800" dirty="0" smtClean="0"/>
              <a:t>3. </a:t>
            </a:r>
            <a:r>
              <a:rPr lang="de-DE" sz="2800" b="1" dirty="0" smtClean="0"/>
              <a:t>Was</a:t>
            </a:r>
            <a:r>
              <a:rPr lang="de-DE" sz="2800" dirty="0" smtClean="0"/>
              <a:t> ist Mobbing?</a:t>
            </a:r>
          </a:p>
          <a:p>
            <a:pPr marL="342900" indent="-342900"/>
            <a:r>
              <a:rPr lang="de-DE" sz="2800" dirty="0"/>
              <a:t>4</a:t>
            </a:r>
            <a:r>
              <a:rPr lang="de-DE" sz="2800" dirty="0" smtClean="0"/>
              <a:t>. </a:t>
            </a:r>
            <a:r>
              <a:rPr lang="de-DE" sz="2800" b="1" dirty="0" smtClean="0"/>
              <a:t>Wozu</a:t>
            </a:r>
            <a:r>
              <a:rPr lang="de-DE" sz="2800" dirty="0" smtClean="0"/>
              <a:t> haben wir das gemacht?</a:t>
            </a:r>
          </a:p>
          <a:p>
            <a:pPr marL="342900" indent="-342900"/>
            <a:r>
              <a:rPr lang="de-DE" sz="2800" dirty="0"/>
              <a:t>5</a:t>
            </a:r>
            <a:r>
              <a:rPr lang="de-DE" sz="2800" dirty="0" smtClean="0"/>
              <a:t>. </a:t>
            </a:r>
            <a:r>
              <a:rPr lang="de-DE" sz="2800" b="1" dirty="0" smtClean="0"/>
              <a:t>Was</a:t>
            </a:r>
            <a:r>
              <a:rPr lang="de-DE" sz="2800" dirty="0" smtClean="0"/>
              <a:t> haben wir gemacht?</a:t>
            </a:r>
          </a:p>
          <a:p>
            <a:pPr marL="342900" indent="-342900"/>
            <a:r>
              <a:rPr lang="de-DE" sz="2800" dirty="0"/>
              <a:t>6</a:t>
            </a:r>
            <a:r>
              <a:rPr lang="de-DE" sz="2800" dirty="0" smtClean="0"/>
              <a:t>. Anti-Mobbing</a:t>
            </a:r>
          </a:p>
          <a:p>
            <a:pPr marL="342900" indent="-342900"/>
            <a:r>
              <a:rPr lang="de-DE" sz="2800" dirty="0"/>
              <a:t>6</a:t>
            </a:r>
            <a:r>
              <a:rPr lang="de-DE" sz="2800" dirty="0" smtClean="0"/>
              <a:t>.1 Aufgabe des Buttons</a:t>
            </a:r>
          </a:p>
          <a:p>
            <a:pPr marL="342900" indent="-342900"/>
            <a:r>
              <a:rPr lang="de-DE" sz="2800" dirty="0"/>
              <a:t>7</a:t>
            </a:r>
            <a:r>
              <a:rPr lang="de-DE" sz="2800" dirty="0" smtClean="0"/>
              <a:t>. Unser Zukunftswunsch</a:t>
            </a:r>
          </a:p>
          <a:p>
            <a:pPr marL="342900" indent="-342900"/>
            <a:r>
              <a:rPr lang="de-DE" sz="2800" dirty="0"/>
              <a:t>8</a:t>
            </a:r>
            <a:r>
              <a:rPr lang="de-DE" sz="2800" dirty="0" smtClean="0"/>
              <a:t>. Fazit</a:t>
            </a:r>
          </a:p>
          <a:p>
            <a:pPr marL="342900" indent="-342900"/>
            <a:r>
              <a:rPr lang="de-DE" sz="2800" dirty="0" smtClean="0"/>
              <a:t>9. Karikaturen</a:t>
            </a:r>
          </a:p>
          <a:p>
            <a:pPr marL="342900" indent="-342900"/>
            <a:r>
              <a:rPr lang="de-DE" sz="2800" dirty="0" smtClean="0"/>
              <a:t>10. Klassenfoto + Button</a:t>
            </a:r>
            <a:endParaRPr lang="de-DE"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Wolkenförmige Legende 14"/>
          <p:cNvSpPr/>
          <p:nvPr/>
        </p:nvSpPr>
        <p:spPr>
          <a:xfrm>
            <a:off x="4572000" y="3563716"/>
            <a:ext cx="1152128" cy="1056672"/>
          </a:xfrm>
          <a:prstGeom prst="cloudCallout">
            <a:avLst>
              <a:gd name="adj1" fmla="val -71339"/>
              <a:gd name="adj2" fmla="val 24477"/>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3325361" y="4734487"/>
            <a:ext cx="621069" cy="1173890"/>
          </a:xfrm>
          <a:prstGeom prst="ellips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lstStyle/>
          <a:p>
            <a:r>
              <a:rPr lang="de-DE" dirty="0"/>
              <a:t>P</a:t>
            </a:r>
            <a:r>
              <a:rPr lang="de-DE" dirty="0" smtClean="0"/>
              <a:t>roblemfrage</a:t>
            </a:r>
            <a:endParaRPr lang="de-DE" dirty="0"/>
          </a:p>
        </p:txBody>
      </p:sp>
      <p:sp>
        <p:nvSpPr>
          <p:cNvPr id="4" name="Textfeld 3"/>
          <p:cNvSpPr txBox="1"/>
          <p:nvPr/>
        </p:nvSpPr>
        <p:spPr>
          <a:xfrm>
            <a:off x="647564" y="1976722"/>
            <a:ext cx="7848872" cy="1569660"/>
          </a:xfrm>
          <a:prstGeom prst="rect">
            <a:avLst/>
          </a:prstGeom>
          <a:noFill/>
        </p:spPr>
        <p:txBody>
          <a:bodyPr wrap="square" rtlCol="0">
            <a:spAutoFit/>
          </a:bodyPr>
          <a:lstStyle/>
          <a:p>
            <a:r>
              <a:rPr lang="de-DE" sz="4800" dirty="0" smtClean="0"/>
              <a:t>Ist die Anti-Mobbing Kampagne ein Erfolg?</a:t>
            </a:r>
            <a:endParaRPr lang="de-DE" sz="4800" dirty="0"/>
          </a:p>
        </p:txBody>
      </p:sp>
      <p:sp>
        <p:nvSpPr>
          <p:cNvPr id="6" name="Ellipse 5"/>
          <p:cNvSpPr/>
          <p:nvPr/>
        </p:nvSpPr>
        <p:spPr>
          <a:xfrm>
            <a:off x="3203848" y="4092052"/>
            <a:ext cx="864096" cy="792088"/>
          </a:xfrm>
          <a:prstGeom prst="ellips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p:nvPr/>
        </p:nvCxnSpPr>
        <p:spPr>
          <a:xfrm flipH="1">
            <a:off x="3411119" y="5672980"/>
            <a:ext cx="119793" cy="1046283"/>
          </a:xfrm>
          <a:prstGeom prst="line">
            <a:avLst/>
          </a:prstGeom>
          <a:ln w="1365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3771973" y="5672980"/>
            <a:ext cx="108012" cy="1046283"/>
          </a:xfrm>
          <a:prstGeom prst="line">
            <a:avLst/>
          </a:prstGeom>
          <a:ln w="1365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Freihandform 12"/>
          <p:cNvSpPr/>
          <p:nvPr/>
        </p:nvSpPr>
        <p:spPr>
          <a:xfrm>
            <a:off x="2774598" y="5046215"/>
            <a:ext cx="651164" cy="366539"/>
          </a:xfrm>
          <a:custGeom>
            <a:avLst/>
            <a:gdLst>
              <a:gd name="connsiteX0" fmla="*/ 651164 w 651164"/>
              <a:gd name="connsiteY0" fmla="*/ 0 h 366539"/>
              <a:gd name="connsiteX1" fmla="*/ 401782 w 651164"/>
              <a:gd name="connsiteY1" fmla="*/ 346364 h 366539"/>
              <a:gd name="connsiteX2" fmla="*/ 235528 w 651164"/>
              <a:gd name="connsiteY2" fmla="*/ 318655 h 366539"/>
              <a:gd name="connsiteX3" fmla="*/ 0 w 651164"/>
              <a:gd name="connsiteY3" fmla="*/ 263236 h 366539"/>
            </a:gdLst>
            <a:ahLst/>
            <a:cxnLst>
              <a:cxn ang="0">
                <a:pos x="connsiteX0" y="connsiteY0"/>
              </a:cxn>
              <a:cxn ang="0">
                <a:pos x="connsiteX1" y="connsiteY1"/>
              </a:cxn>
              <a:cxn ang="0">
                <a:pos x="connsiteX2" y="connsiteY2"/>
              </a:cxn>
              <a:cxn ang="0">
                <a:pos x="connsiteX3" y="connsiteY3"/>
              </a:cxn>
            </a:cxnLst>
            <a:rect l="l" t="t" r="r" b="b"/>
            <a:pathLst>
              <a:path w="651164" h="366539">
                <a:moveTo>
                  <a:pt x="651164" y="0"/>
                </a:moveTo>
                <a:cubicBezTo>
                  <a:pt x="561109" y="146627"/>
                  <a:pt x="471055" y="293255"/>
                  <a:pt x="401782" y="346364"/>
                </a:cubicBezTo>
                <a:cubicBezTo>
                  <a:pt x="332509" y="399473"/>
                  <a:pt x="302492" y="332510"/>
                  <a:pt x="235528" y="318655"/>
                </a:cubicBezTo>
                <a:cubicBezTo>
                  <a:pt x="168564" y="304800"/>
                  <a:pt x="32327" y="272472"/>
                  <a:pt x="0" y="263236"/>
                </a:cubicBezTo>
              </a:path>
            </a:pathLst>
          </a:custGeom>
          <a:noFill/>
          <a:ln w="984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Freihandform 13"/>
          <p:cNvSpPr/>
          <p:nvPr/>
        </p:nvSpPr>
        <p:spPr>
          <a:xfrm>
            <a:off x="3851920" y="4353487"/>
            <a:ext cx="522058" cy="762000"/>
          </a:xfrm>
          <a:custGeom>
            <a:avLst/>
            <a:gdLst>
              <a:gd name="connsiteX0" fmla="*/ 0 w 391121"/>
              <a:gd name="connsiteY0" fmla="*/ 762000 h 762000"/>
              <a:gd name="connsiteX1" fmla="*/ 387927 w 391121"/>
              <a:gd name="connsiteY1" fmla="*/ 374072 h 762000"/>
              <a:gd name="connsiteX2" fmla="*/ 152400 w 391121"/>
              <a:gd name="connsiteY2" fmla="*/ 0 h 762000"/>
            </a:gdLst>
            <a:ahLst/>
            <a:cxnLst>
              <a:cxn ang="0">
                <a:pos x="connsiteX0" y="connsiteY0"/>
              </a:cxn>
              <a:cxn ang="0">
                <a:pos x="connsiteX1" y="connsiteY1"/>
              </a:cxn>
              <a:cxn ang="0">
                <a:pos x="connsiteX2" y="connsiteY2"/>
              </a:cxn>
            </a:cxnLst>
            <a:rect l="l" t="t" r="r" b="b"/>
            <a:pathLst>
              <a:path w="391121" h="762000">
                <a:moveTo>
                  <a:pt x="0" y="762000"/>
                </a:moveTo>
                <a:cubicBezTo>
                  <a:pt x="181263" y="631536"/>
                  <a:pt x="362527" y="501072"/>
                  <a:pt x="387927" y="374072"/>
                </a:cubicBezTo>
                <a:cubicBezTo>
                  <a:pt x="413327" y="247072"/>
                  <a:pt x="282863" y="123536"/>
                  <a:pt x="152400" y="0"/>
                </a:cubicBezTo>
              </a:path>
            </a:pathLst>
          </a:custGeom>
          <a:noFill/>
          <a:ln w="984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4824028" y="3649324"/>
            <a:ext cx="1800200" cy="923330"/>
          </a:xfrm>
          <a:prstGeom prst="rect">
            <a:avLst/>
          </a:prstGeom>
          <a:noFill/>
        </p:spPr>
        <p:txBody>
          <a:bodyPr wrap="square" rtlCol="0">
            <a:spAutoFit/>
          </a:bodyPr>
          <a:lstStyle/>
          <a:p>
            <a:r>
              <a:rPr lang="de-DE" sz="5400" b="1" dirty="0" smtClean="0"/>
              <a:t>?</a:t>
            </a:r>
            <a:endParaRPr lang="de-DE" sz="5400" b="1" dirty="0"/>
          </a:p>
        </p:txBody>
      </p:sp>
      <p:sp>
        <p:nvSpPr>
          <p:cNvPr id="20" name="Textfeld 19"/>
          <p:cNvSpPr txBox="1"/>
          <p:nvPr/>
        </p:nvSpPr>
        <p:spPr>
          <a:xfrm>
            <a:off x="3284857" y="4203322"/>
            <a:ext cx="702078" cy="369332"/>
          </a:xfrm>
          <a:prstGeom prst="rect">
            <a:avLst/>
          </a:prstGeom>
          <a:noFill/>
        </p:spPr>
        <p:txBody>
          <a:bodyPr wrap="square" rtlCol="0">
            <a:spAutoFit/>
          </a:bodyPr>
          <a:lstStyle/>
          <a:p>
            <a:r>
              <a:rPr lang="de-DE" dirty="0" smtClean="0"/>
              <a:t>•   •</a:t>
            </a:r>
            <a:endParaRPr lang="de-DE" dirty="0"/>
          </a:p>
        </p:txBody>
      </p:sp>
      <p:sp>
        <p:nvSpPr>
          <p:cNvPr id="21" name="Freihandform 20"/>
          <p:cNvSpPr/>
          <p:nvPr/>
        </p:nvSpPr>
        <p:spPr>
          <a:xfrm>
            <a:off x="3435927" y="4557986"/>
            <a:ext cx="346364" cy="124850"/>
          </a:xfrm>
          <a:custGeom>
            <a:avLst/>
            <a:gdLst>
              <a:gd name="connsiteX0" fmla="*/ 0 w 346364"/>
              <a:gd name="connsiteY0" fmla="*/ 124850 h 124850"/>
              <a:gd name="connsiteX1" fmla="*/ 83128 w 346364"/>
              <a:gd name="connsiteY1" fmla="*/ 159 h 124850"/>
              <a:gd name="connsiteX2" fmla="*/ 249382 w 346364"/>
              <a:gd name="connsiteY2" fmla="*/ 97141 h 124850"/>
              <a:gd name="connsiteX3" fmla="*/ 346364 w 346364"/>
              <a:gd name="connsiteY3" fmla="*/ 27869 h 124850"/>
            </a:gdLst>
            <a:ahLst/>
            <a:cxnLst>
              <a:cxn ang="0">
                <a:pos x="connsiteX0" y="connsiteY0"/>
              </a:cxn>
              <a:cxn ang="0">
                <a:pos x="connsiteX1" y="connsiteY1"/>
              </a:cxn>
              <a:cxn ang="0">
                <a:pos x="connsiteX2" y="connsiteY2"/>
              </a:cxn>
              <a:cxn ang="0">
                <a:pos x="connsiteX3" y="connsiteY3"/>
              </a:cxn>
            </a:cxnLst>
            <a:rect l="l" t="t" r="r" b="b"/>
            <a:pathLst>
              <a:path w="346364" h="124850">
                <a:moveTo>
                  <a:pt x="0" y="124850"/>
                </a:moveTo>
                <a:cubicBezTo>
                  <a:pt x="20782" y="64813"/>
                  <a:pt x="41564" y="4777"/>
                  <a:pt x="83128" y="159"/>
                </a:cubicBezTo>
                <a:cubicBezTo>
                  <a:pt x="124692" y="-4459"/>
                  <a:pt x="205509" y="92523"/>
                  <a:pt x="249382" y="97141"/>
                </a:cubicBezTo>
                <a:cubicBezTo>
                  <a:pt x="293255" y="101759"/>
                  <a:pt x="330200" y="41724"/>
                  <a:pt x="346364" y="2786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66162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ist Mobbing?</a:t>
            </a:r>
            <a:endParaRPr lang="de-DE" dirty="0"/>
          </a:p>
        </p:txBody>
      </p:sp>
      <p:sp>
        <p:nvSpPr>
          <p:cNvPr id="3" name="Inhaltsplatzhalter 2"/>
          <p:cNvSpPr>
            <a:spLocks noGrp="1"/>
          </p:cNvSpPr>
          <p:nvPr>
            <p:ph idx="1"/>
          </p:nvPr>
        </p:nvSpPr>
        <p:spPr/>
        <p:txBody>
          <a:bodyPr/>
          <a:lstStyle/>
          <a:p>
            <a:r>
              <a:rPr lang="de-DE" dirty="0" smtClean="0"/>
              <a:t> Ausgrenzung</a:t>
            </a:r>
          </a:p>
          <a:p>
            <a:r>
              <a:rPr lang="de-DE" dirty="0" smtClean="0"/>
              <a:t> Bedrohung </a:t>
            </a:r>
          </a:p>
          <a:p>
            <a:r>
              <a:rPr lang="de-DE" dirty="0" smtClean="0"/>
              <a:t> Erniedrigung</a:t>
            </a:r>
          </a:p>
          <a:p>
            <a:r>
              <a:rPr lang="de-DE" dirty="0" smtClean="0"/>
              <a:t> manchmal sogar körperliches Quälen</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Gerade Verbindung 62"/>
          <p:cNvCxnSpPr/>
          <p:nvPr/>
        </p:nvCxnSpPr>
        <p:spPr>
          <a:xfrm>
            <a:off x="5010623" y="5419917"/>
            <a:ext cx="280421" cy="621171"/>
          </a:xfrm>
          <a:prstGeom prst="line">
            <a:avLst/>
          </a:prstGeom>
          <a:ln w="1016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707943" y="5186771"/>
            <a:ext cx="391544" cy="994413"/>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Ellipse 46"/>
          <p:cNvSpPr/>
          <p:nvPr/>
        </p:nvSpPr>
        <p:spPr>
          <a:xfrm>
            <a:off x="4618172" y="4687726"/>
            <a:ext cx="613831" cy="644581"/>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p:cNvSpPr/>
          <p:nvPr/>
        </p:nvSpPr>
        <p:spPr>
          <a:xfrm rot="16514466">
            <a:off x="2476805" y="5662881"/>
            <a:ext cx="151141" cy="853364"/>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p:cNvSpPr/>
          <p:nvPr/>
        </p:nvSpPr>
        <p:spPr>
          <a:xfrm rot="20762697">
            <a:off x="1952732" y="5906646"/>
            <a:ext cx="476601" cy="807976"/>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noAutofit/>
          </a:bodyPr>
          <a:lstStyle/>
          <a:p>
            <a:r>
              <a:rPr lang="de-DE" dirty="0" smtClean="0">
                <a:solidFill>
                  <a:schemeClr val="tx2">
                    <a:lumMod val="75000"/>
                  </a:schemeClr>
                </a:solidFill>
              </a:rPr>
              <a:t>Wie sind </a:t>
            </a:r>
            <a:r>
              <a:rPr lang="de-DE" dirty="0">
                <a:solidFill>
                  <a:schemeClr val="tx2">
                    <a:lumMod val="75000"/>
                  </a:schemeClr>
                </a:solidFill>
              </a:rPr>
              <a:t>w</a:t>
            </a:r>
            <a:r>
              <a:rPr lang="de-DE" dirty="0" smtClean="0">
                <a:solidFill>
                  <a:schemeClr val="tx2">
                    <a:lumMod val="75000"/>
                  </a:schemeClr>
                </a:solidFill>
              </a:rPr>
              <a:t>ir auf die Idee gekommen ?</a:t>
            </a:r>
            <a:endParaRPr lang="de-DE" dirty="0">
              <a:solidFill>
                <a:schemeClr val="tx2">
                  <a:lumMod val="75000"/>
                </a:schemeClr>
              </a:solidFill>
            </a:endParaRPr>
          </a:p>
        </p:txBody>
      </p:sp>
      <p:sp>
        <p:nvSpPr>
          <p:cNvPr id="3" name="Inhaltsplatzhalter 2"/>
          <p:cNvSpPr>
            <a:spLocks noGrp="1"/>
          </p:cNvSpPr>
          <p:nvPr>
            <p:ph idx="1"/>
          </p:nvPr>
        </p:nvSpPr>
        <p:spPr>
          <a:xfrm>
            <a:off x="401536" y="-159436"/>
            <a:ext cx="8229600" cy="4714544"/>
          </a:xfrm>
        </p:spPr>
        <p:txBody>
          <a:bodyPr>
            <a:normAutofit lnSpcReduction="10000"/>
          </a:bodyPr>
          <a:lstStyle/>
          <a:p>
            <a:endParaRPr lang="de-DE" dirty="0" smtClean="0"/>
          </a:p>
          <a:p>
            <a:endParaRPr lang="de-DE" dirty="0" smtClean="0"/>
          </a:p>
          <a:p>
            <a:endParaRPr lang="de-DE" dirty="0"/>
          </a:p>
          <a:p>
            <a:endParaRPr lang="de-DE" dirty="0" smtClean="0"/>
          </a:p>
          <a:p>
            <a:endParaRPr lang="de-DE" dirty="0"/>
          </a:p>
          <a:p>
            <a:r>
              <a:rPr lang="de-DE" dirty="0" smtClean="0"/>
              <a:t>Viele Mobbinganfälle an der ASO</a:t>
            </a:r>
          </a:p>
          <a:p>
            <a:r>
              <a:rPr lang="de-DE" dirty="0" smtClean="0"/>
              <a:t>Wir wollten es stoppen</a:t>
            </a:r>
          </a:p>
          <a:p>
            <a:r>
              <a:rPr lang="de-DE" dirty="0" smtClean="0"/>
              <a:t>Manche Schüler fühlen sich unwohl </a:t>
            </a:r>
          </a:p>
          <a:p>
            <a:pPr>
              <a:buNone/>
            </a:pPr>
            <a:r>
              <a:rPr lang="de-DE" dirty="0" smtClean="0"/>
              <a:t> </a:t>
            </a:r>
            <a:endParaRPr lang="de-DE" dirty="0"/>
          </a:p>
        </p:txBody>
      </p:sp>
      <p:sp>
        <p:nvSpPr>
          <p:cNvPr id="4" name="Ellipse 3"/>
          <p:cNvSpPr/>
          <p:nvPr/>
        </p:nvSpPr>
        <p:spPr>
          <a:xfrm>
            <a:off x="1729270" y="5371710"/>
            <a:ext cx="659004" cy="624534"/>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rot="2076739">
            <a:off x="2207114" y="6251880"/>
            <a:ext cx="415748" cy="535425"/>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Freihandform 6"/>
          <p:cNvSpPr/>
          <p:nvPr/>
        </p:nvSpPr>
        <p:spPr>
          <a:xfrm>
            <a:off x="2573026" y="6096525"/>
            <a:ext cx="346364" cy="724727"/>
          </a:xfrm>
          <a:custGeom>
            <a:avLst/>
            <a:gdLst>
              <a:gd name="connsiteX0" fmla="*/ 0 w 346364"/>
              <a:gd name="connsiteY0" fmla="*/ 212109 h 613891"/>
              <a:gd name="connsiteX1" fmla="*/ 221673 w 346364"/>
              <a:gd name="connsiteY1" fmla="*/ 18145 h 613891"/>
              <a:gd name="connsiteX2" fmla="*/ 346364 w 346364"/>
              <a:gd name="connsiteY2" fmla="*/ 613891 h 613891"/>
            </a:gdLst>
            <a:ahLst/>
            <a:cxnLst>
              <a:cxn ang="0">
                <a:pos x="connsiteX0" y="connsiteY0"/>
              </a:cxn>
              <a:cxn ang="0">
                <a:pos x="connsiteX1" y="connsiteY1"/>
              </a:cxn>
              <a:cxn ang="0">
                <a:pos x="connsiteX2" y="connsiteY2"/>
              </a:cxn>
            </a:cxnLst>
            <a:rect l="l" t="t" r="r" b="b"/>
            <a:pathLst>
              <a:path w="346364" h="613891">
                <a:moveTo>
                  <a:pt x="0" y="212109"/>
                </a:moveTo>
                <a:cubicBezTo>
                  <a:pt x="81973" y="81645"/>
                  <a:pt x="163946" y="-48818"/>
                  <a:pt x="221673" y="18145"/>
                </a:cubicBezTo>
                <a:cubicBezTo>
                  <a:pt x="279400" y="85108"/>
                  <a:pt x="320964" y="519218"/>
                  <a:pt x="346364" y="613891"/>
                </a:cubicBezTo>
              </a:path>
            </a:pathLst>
          </a:custGeom>
          <a:noFill/>
          <a:ln w="1143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reihandform 7"/>
          <p:cNvSpPr/>
          <p:nvPr/>
        </p:nvSpPr>
        <p:spPr>
          <a:xfrm>
            <a:off x="2603561" y="6229016"/>
            <a:ext cx="134577" cy="531152"/>
          </a:xfrm>
          <a:custGeom>
            <a:avLst/>
            <a:gdLst>
              <a:gd name="connsiteX0" fmla="*/ 0 w 186988"/>
              <a:gd name="connsiteY0" fmla="*/ 234121 h 760594"/>
              <a:gd name="connsiteX1" fmla="*/ 180109 w 186988"/>
              <a:gd name="connsiteY1" fmla="*/ 26303 h 760594"/>
              <a:gd name="connsiteX2" fmla="*/ 152400 w 186988"/>
              <a:gd name="connsiteY2" fmla="*/ 760594 h 760594"/>
              <a:gd name="connsiteX3" fmla="*/ 152400 w 186988"/>
              <a:gd name="connsiteY3" fmla="*/ 760594 h 760594"/>
            </a:gdLst>
            <a:ahLst/>
            <a:cxnLst>
              <a:cxn ang="0">
                <a:pos x="connsiteX0" y="connsiteY0"/>
              </a:cxn>
              <a:cxn ang="0">
                <a:pos x="connsiteX1" y="connsiteY1"/>
              </a:cxn>
              <a:cxn ang="0">
                <a:pos x="connsiteX2" y="connsiteY2"/>
              </a:cxn>
              <a:cxn ang="0">
                <a:pos x="connsiteX3" y="connsiteY3"/>
              </a:cxn>
            </a:cxnLst>
            <a:rect l="l" t="t" r="r" b="b"/>
            <a:pathLst>
              <a:path w="186988" h="760594">
                <a:moveTo>
                  <a:pt x="0" y="234121"/>
                </a:moveTo>
                <a:cubicBezTo>
                  <a:pt x="77354" y="86339"/>
                  <a:pt x="154709" y="-61443"/>
                  <a:pt x="180109" y="26303"/>
                </a:cubicBezTo>
                <a:cubicBezTo>
                  <a:pt x="205509" y="114048"/>
                  <a:pt x="152400" y="760594"/>
                  <a:pt x="152400" y="760594"/>
                </a:cubicBezTo>
                <a:lnTo>
                  <a:pt x="152400" y="760594"/>
                </a:lnTo>
              </a:path>
            </a:pathLst>
          </a:custGeom>
          <a:noFill/>
          <a:ln w="1143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19129352">
            <a:off x="2215013" y="6031569"/>
            <a:ext cx="155322" cy="537757"/>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19436866">
            <a:off x="2335094" y="6270438"/>
            <a:ext cx="648072" cy="102646"/>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Wolkenförmige Legende 14"/>
          <p:cNvSpPr/>
          <p:nvPr/>
        </p:nvSpPr>
        <p:spPr>
          <a:xfrm>
            <a:off x="638203" y="4474926"/>
            <a:ext cx="1091067" cy="909392"/>
          </a:xfrm>
          <a:prstGeom prst="cloudCallout">
            <a:avLst>
              <a:gd name="adj1" fmla="val 35756"/>
              <a:gd name="adj2" fmla="val 68913"/>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rot="20709286">
            <a:off x="1716609" y="5341484"/>
            <a:ext cx="1152128" cy="369332"/>
          </a:xfrm>
          <a:prstGeom prst="rect">
            <a:avLst/>
          </a:prstGeom>
          <a:noFill/>
        </p:spPr>
        <p:txBody>
          <a:bodyPr wrap="square" rtlCol="0">
            <a:spAutoFit/>
          </a:bodyPr>
          <a:lstStyle/>
          <a:p>
            <a:r>
              <a:rPr lang="de-DE" dirty="0" smtClean="0"/>
              <a:t>•  •</a:t>
            </a:r>
            <a:endParaRPr lang="de-DE" dirty="0"/>
          </a:p>
        </p:txBody>
      </p:sp>
      <p:sp>
        <p:nvSpPr>
          <p:cNvPr id="19" name="Freihandform 18"/>
          <p:cNvSpPr/>
          <p:nvPr/>
        </p:nvSpPr>
        <p:spPr>
          <a:xfrm rot="20128415">
            <a:off x="1941281" y="5749647"/>
            <a:ext cx="252861" cy="91834"/>
          </a:xfrm>
          <a:custGeom>
            <a:avLst/>
            <a:gdLst>
              <a:gd name="connsiteX0" fmla="*/ 0 w 512618"/>
              <a:gd name="connsiteY0" fmla="*/ 84315 h 139733"/>
              <a:gd name="connsiteX1" fmla="*/ 318655 w 512618"/>
              <a:gd name="connsiteY1" fmla="*/ 1188 h 139733"/>
              <a:gd name="connsiteX2" fmla="*/ 512618 w 512618"/>
              <a:gd name="connsiteY2" fmla="*/ 139733 h 139733"/>
            </a:gdLst>
            <a:ahLst/>
            <a:cxnLst>
              <a:cxn ang="0">
                <a:pos x="connsiteX0" y="connsiteY0"/>
              </a:cxn>
              <a:cxn ang="0">
                <a:pos x="connsiteX1" y="connsiteY1"/>
              </a:cxn>
              <a:cxn ang="0">
                <a:pos x="connsiteX2" y="connsiteY2"/>
              </a:cxn>
            </a:cxnLst>
            <a:rect l="l" t="t" r="r" b="b"/>
            <a:pathLst>
              <a:path w="512618" h="139733">
                <a:moveTo>
                  <a:pt x="0" y="84315"/>
                </a:moveTo>
                <a:cubicBezTo>
                  <a:pt x="116609" y="38133"/>
                  <a:pt x="233219" y="-8048"/>
                  <a:pt x="318655" y="1188"/>
                </a:cubicBezTo>
                <a:cubicBezTo>
                  <a:pt x="404091" y="10424"/>
                  <a:pt x="487218" y="116642"/>
                  <a:pt x="512618" y="13973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5135105" y="4739774"/>
            <a:ext cx="689193" cy="621369"/>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5276764" y="5288224"/>
            <a:ext cx="405877" cy="98907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22"/>
          <p:cNvCxnSpPr/>
          <p:nvPr/>
        </p:nvCxnSpPr>
        <p:spPr>
          <a:xfrm flipH="1">
            <a:off x="5291044" y="6108389"/>
            <a:ext cx="108494" cy="651778"/>
          </a:xfrm>
          <a:prstGeom prst="line">
            <a:avLst/>
          </a:prstGeom>
          <a:ln w="1143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p:nvCxnSpPr>
        <p:spPr>
          <a:xfrm>
            <a:off x="5595230" y="6106174"/>
            <a:ext cx="89339" cy="609923"/>
          </a:xfrm>
          <a:prstGeom prst="line">
            <a:avLst/>
          </a:prstGeom>
          <a:ln w="1143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p:nvCxnSpPr>
        <p:spPr>
          <a:xfrm flipH="1">
            <a:off x="4896328" y="5498922"/>
            <a:ext cx="477554" cy="137172"/>
          </a:xfrm>
          <a:prstGeom prst="line">
            <a:avLst/>
          </a:prstGeom>
          <a:ln w="98425">
            <a:solidFill>
              <a:srgbClr val="7030A0"/>
            </a:solidFill>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4618172" y="4756812"/>
            <a:ext cx="1008112" cy="369332"/>
          </a:xfrm>
          <a:prstGeom prst="rect">
            <a:avLst/>
          </a:prstGeom>
          <a:noFill/>
        </p:spPr>
        <p:txBody>
          <a:bodyPr wrap="square" rtlCol="0">
            <a:spAutoFit/>
          </a:bodyPr>
          <a:lstStyle/>
          <a:p>
            <a:r>
              <a:rPr lang="de-DE" dirty="0" smtClean="0"/>
              <a:t>• •</a:t>
            </a:r>
            <a:endParaRPr lang="de-DE" dirty="0"/>
          </a:p>
        </p:txBody>
      </p:sp>
      <p:sp>
        <p:nvSpPr>
          <p:cNvPr id="39" name="Flussdiagramm: Verzögerung 38"/>
          <p:cNvSpPr/>
          <p:nvPr/>
        </p:nvSpPr>
        <p:spPr>
          <a:xfrm rot="5400000">
            <a:off x="4818364" y="5032953"/>
            <a:ext cx="155926" cy="205355"/>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Abgerundete rechteckige Legende 39"/>
          <p:cNvSpPr/>
          <p:nvPr/>
        </p:nvSpPr>
        <p:spPr>
          <a:xfrm>
            <a:off x="6228184" y="4181627"/>
            <a:ext cx="1512168" cy="868831"/>
          </a:xfrm>
          <a:prstGeom prst="wedgeRoundRectCallout">
            <a:avLst>
              <a:gd name="adj1" fmla="val -73535"/>
              <a:gd name="adj2" fmla="val 44471"/>
              <a:gd name="adj3" fmla="val 16667"/>
            </a:avLst>
          </a:prstGeom>
          <a:noFill/>
          <a:ln w="349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40"/>
          <p:cNvSpPr txBox="1"/>
          <p:nvPr/>
        </p:nvSpPr>
        <p:spPr>
          <a:xfrm>
            <a:off x="6258486" y="4278787"/>
            <a:ext cx="2232248" cy="584775"/>
          </a:xfrm>
          <a:prstGeom prst="rect">
            <a:avLst/>
          </a:prstGeom>
          <a:noFill/>
        </p:spPr>
        <p:txBody>
          <a:bodyPr wrap="square" rtlCol="0">
            <a:spAutoFit/>
          </a:bodyPr>
          <a:lstStyle/>
          <a:p>
            <a:r>
              <a:rPr lang="de-DE" sz="1600" b="1" dirty="0" smtClean="0"/>
              <a:t>Du Fettsack!!!</a:t>
            </a:r>
          </a:p>
          <a:p>
            <a:r>
              <a:rPr lang="de-DE" sz="1600" b="1" dirty="0" smtClean="0"/>
              <a:t>Du Stinkst!!!</a:t>
            </a:r>
            <a:endParaRPr lang="de-DE" sz="1600" b="1" dirty="0"/>
          </a:p>
        </p:txBody>
      </p:sp>
      <p:sp>
        <p:nvSpPr>
          <p:cNvPr id="42" name="Textfeld 41"/>
          <p:cNvSpPr txBox="1"/>
          <p:nvPr/>
        </p:nvSpPr>
        <p:spPr>
          <a:xfrm>
            <a:off x="761337" y="4760345"/>
            <a:ext cx="1111168" cy="338554"/>
          </a:xfrm>
          <a:prstGeom prst="rect">
            <a:avLst/>
          </a:prstGeom>
          <a:noFill/>
        </p:spPr>
        <p:txBody>
          <a:bodyPr wrap="square" rtlCol="0">
            <a:spAutoFit/>
          </a:bodyPr>
          <a:lstStyle/>
          <a:p>
            <a:r>
              <a:rPr lang="de-DE" sz="1600" b="1" dirty="0" smtClean="0"/>
              <a:t>Hilfe...</a:t>
            </a:r>
            <a:endParaRPr lang="de-DE" sz="1600" b="1" dirty="0"/>
          </a:p>
        </p:txBody>
      </p:sp>
      <p:cxnSp>
        <p:nvCxnSpPr>
          <p:cNvPr id="44" name="Gerade Verbindung 43"/>
          <p:cNvCxnSpPr/>
          <p:nvPr/>
        </p:nvCxnSpPr>
        <p:spPr>
          <a:xfrm>
            <a:off x="5595230" y="5444821"/>
            <a:ext cx="201672" cy="586021"/>
          </a:xfrm>
          <a:prstGeom prst="line">
            <a:avLst/>
          </a:prstGeom>
          <a:ln w="9842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p:nvCxnSpPr>
        <p:spPr>
          <a:xfrm flipH="1">
            <a:off x="4719732" y="5763267"/>
            <a:ext cx="105827" cy="996900"/>
          </a:xfrm>
          <a:prstGeom prst="line">
            <a:avLst/>
          </a:prstGeom>
          <a:ln w="130175"/>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p:nvCxnSpPr>
        <p:spPr>
          <a:xfrm>
            <a:off x="5032901" y="5853578"/>
            <a:ext cx="57340" cy="847444"/>
          </a:xfrm>
          <a:prstGeom prst="line">
            <a:avLst/>
          </a:prstGeom>
          <a:ln w="130175"/>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p:nvCxnSpPr>
        <p:spPr>
          <a:xfrm flipH="1">
            <a:off x="4207114" y="5407326"/>
            <a:ext cx="618445" cy="375436"/>
          </a:xfrm>
          <a:prstGeom prst="line">
            <a:avLst/>
          </a:prstGeom>
          <a:ln w="111125">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135105" y="4766296"/>
            <a:ext cx="890245" cy="369332"/>
          </a:xfrm>
          <a:prstGeom prst="rect">
            <a:avLst/>
          </a:prstGeom>
          <a:noFill/>
        </p:spPr>
        <p:txBody>
          <a:bodyPr wrap="square" rtlCol="0">
            <a:spAutoFit/>
          </a:bodyPr>
          <a:lstStyle/>
          <a:p>
            <a:r>
              <a:rPr lang="de-DE" dirty="0" smtClean="0"/>
              <a:t>• •</a:t>
            </a:r>
            <a:endParaRPr lang="de-DE" dirty="0"/>
          </a:p>
        </p:txBody>
      </p:sp>
      <p:sp>
        <p:nvSpPr>
          <p:cNvPr id="61" name="Flussdiagramm: Verzögerung 60"/>
          <p:cNvSpPr/>
          <p:nvPr/>
        </p:nvSpPr>
        <p:spPr>
          <a:xfrm rot="5086244">
            <a:off x="5382965" y="5080912"/>
            <a:ext cx="166138" cy="265356"/>
          </a:xfrm>
          <a:prstGeom prst="flowChartDelay">
            <a:avLst/>
          </a:prstGeom>
          <a:solidFill>
            <a:schemeClr val="tx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Abgerundete rechteckige Legende 64"/>
          <p:cNvSpPr/>
          <p:nvPr/>
        </p:nvSpPr>
        <p:spPr>
          <a:xfrm>
            <a:off x="3868264" y="3952158"/>
            <a:ext cx="1296144" cy="698212"/>
          </a:xfrm>
          <a:prstGeom prst="wedgeRoundRectCallout">
            <a:avLst>
              <a:gd name="adj1" fmla="val -523"/>
              <a:gd name="adj2" fmla="val 86312"/>
              <a:gd name="adj3" fmla="val 16667"/>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Textfeld 65"/>
          <p:cNvSpPr txBox="1"/>
          <p:nvPr/>
        </p:nvSpPr>
        <p:spPr>
          <a:xfrm>
            <a:off x="3942760" y="4116598"/>
            <a:ext cx="1118811" cy="369332"/>
          </a:xfrm>
          <a:prstGeom prst="rect">
            <a:avLst/>
          </a:prstGeom>
          <a:noFill/>
        </p:spPr>
        <p:txBody>
          <a:bodyPr wrap="square" rtlCol="0">
            <a:spAutoFit/>
          </a:bodyPr>
          <a:lstStyle/>
          <a:p>
            <a:r>
              <a:rPr lang="de-DE" b="1" dirty="0" smtClean="0"/>
              <a:t>HAHA</a:t>
            </a:r>
            <a:endParaRPr lang="de-DE" b="1" dirty="0"/>
          </a:p>
        </p:txBody>
      </p:sp>
      <p:sp>
        <p:nvSpPr>
          <p:cNvPr id="67" name="Ovale Legende 66"/>
          <p:cNvSpPr/>
          <p:nvPr/>
        </p:nvSpPr>
        <p:spPr>
          <a:xfrm>
            <a:off x="2091838" y="4390638"/>
            <a:ext cx="1428421" cy="907240"/>
          </a:xfrm>
          <a:prstGeom prst="wedgeEllipseCallout">
            <a:avLst>
              <a:gd name="adj1" fmla="val -28691"/>
              <a:gd name="adj2" fmla="val 68696"/>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2230829" y="4474926"/>
            <a:ext cx="1506695" cy="738664"/>
          </a:xfrm>
          <a:prstGeom prst="rect">
            <a:avLst/>
          </a:prstGeom>
          <a:noFill/>
        </p:spPr>
        <p:txBody>
          <a:bodyPr wrap="square" rtlCol="0">
            <a:spAutoFit/>
          </a:bodyPr>
          <a:lstStyle/>
          <a:p>
            <a:r>
              <a:rPr lang="de-DE" sz="1400" b="1" dirty="0" smtClean="0"/>
              <a:t>Lasst mich doch in           ruhe!</a:t>
            </a:r>
            <a:endParaRPr lang="de-DE"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solidFill>
                  <a:schemeClr val="tx2">
                    <a:lumMod val="75000"/>
                  </a:schemeClr>
                </a:solidFill>
              </a:rPr>
              <a:t>Wozu haben wir das gemacht ?</a:t>
            </a:r>
            <a:endParaRPr lang="de-DE" dirty="0">
              <a:solidFill>
                <a:schemeClr val="tx2">
                  <a:lumMod val="75000"/>
                </a:schemeClr>
              </a:solidFill>
            </a:endParaRPr>
          </a:p>
        </p:txBody>
      </p:sp>
      <p:sp>
        <p:nvSpPr>
          <p:cNvPr id="3" name="Inhaltsplatzhalter 2"/>
          <p:cNvSpPr>
            <a:spLocks noGrp="1"/>
          </p:cNvSpPr>
          <p:nvPr>
            <p:ph idx="1"/>
          </p:nvPr>
        </p:nvSpPr>
        <p:spPr>
          <a:xfrm>
            <a:off x="611560" y="404664"/>
            <a:ext cx="8229600" cy="4572000"/>
          </a:xfrm>
        </p:spPr>
        <p:txBody>
          <a:bodyPr>
            <a:normAutofit lnSpcReduction="10000"/>
          </a:bodyPr>
          <a:lstStyle/>
          <a:p>
            <a:endParaRPr lang="de-DE" dirty="0" smtClean="0"/>
          </a:p>
          <a:p>
            <a:endParaRPr lang="de-DE" dirty="0"/>
          </a:p>
          <a:p>
            <a:endParaRPr lang="de-DE" dirty="0" smtClean="0"/>
          </a:p>
          <a:p>
            <a:endParaRPr lang="de-DE" dirty="0"/>
          </a:p>
          <a:p>
            <a:r>
              <a:rPr lang="de-DE" dirty="0" smtClean="0"/>
              <a:t>Um den Mobbingopfern zu helfen </a:t>
            </a:r>
          </a:p>
          <a:p>
            <a:r>
              <a:rPr lang="de-DE" dirty="0" smtClean="0"/>
              <a:t>Wir wollen an einer Schule sein wo Mobbing keine Chance hat </a:t>
            </a:r>
          </a:p>
          <a:p>
            <a:r>
              <a:rPr lang="de-DE" dirty="0" smtClean="0"/>
              <a:t>Damit sich das Mobbing nicht verbreitet</a:t>
            </a:r>
          </a:p>
          <a:p>
            <a:r>
              <a:rPr lang="de-DE" dirty="0" smtClean="0"/>
              <a:t>Jeder soll sich wohlfühlen</a:t>
            </a:r>
          </a:p>
          <a:p>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solidFill>
                  <a:schemeClr val="tx2">
                    <a:lumMod val="75000"/>
                  </a:schemeClr>
                </a:solidFill>
              </a:rPr>
              <a:t>Was haben wir gemacht?</a:t>
            </a:r>
            <a:endParaRPr lang="de-DE" dirty="0">
              <a:solidFill>
                <a:schemeClr val="tx2">
                  <a:lumMod val="75000"/>
                </a:schemeClr>
              </a:solidFill>
            </a:endParaRPr>
          </a:p>
        </p:txBody>
      </p:sp>
      <p:sp>
        <p:nvSpPr>
          <p:cNvPr id="3" name="Inhaltsplatzhalter 2"/>
          <p:cNvSpPr>
            <a:spLocks noGrp="1"/>
          </p:cNvSpPr>
          <p:nvPr>
            <p:ph idx="1"/>
          </p:nvPr>
        </p:nvSpPr>
        <p:spPr>
          <a:xfrm>
            <a:off x="467544" y="620688"/>
            <a:ext cx="8229600" cy="4572000"/>
          </a:xfrm>
        </p:spPr>
        <p:txBody>
          <a:bodyPr>
            <a:normAutofit lnSpcReduction="10000"/>
          </a:bodyPr>
          <a:lstStyle/>
          <a:p>
            <a:endParaRPr lang="de-DE" dirty="0" smtClean="0"/>
          </a:p>
          <a:p>
            <a:endParaRPr lang="de-DE" dirty="0" smtClean="0"/>
          </a:p>
          <a:p>
            <a:endParaRPr lang="de-DE" dirty="0" smtClean="0"/>
          </a:p>
          <a:p>
            <a:r>
              <a:rPr lang="de-DE" dirty="0" smtClean="0"/>
              <a:t>Vorschlag der Klassenlehrerin für Buttons</a:t>
            </a:r>
          </a:p>
          <a:p>
            <a:r>
              <a:rPr lang="de-DE" dirty="0" smtClean="0"/>
              <a:t>Zustimmung der Klasse</a:t>
            </a:r>
          </a:p>
          <a:p>
            <a:r>
              <a:rPr lang="de-DE" dirty="0" smtClean="0"/>
              <a:t>Überlegung des Slogans und Bilds</a:t>
            </a:r>
          </a:p>
          <a:p>
            <a:r>
              <a:rPr lang="de-DE" dirty="0" smtClean="0"/>
              <a:t>Regeln für das </a:t>
            </a:r>
            <a:r>
              <a:rPr lang="de-DE" dirty="0"/>
              <a:t>T</a:t>
            </a:r>
            <a:r>
              <a:rPr lang="de-DE" dirty="0" smtClean="0"/>
              <a:t>ragen des Buttons</a:t>
            </a:r>
          </a:p>
          <a:p>
            <a:r>
              <a:rPr lang="de-DE" dirty="0" smtClean="0"/>
              <a:t>Gruppeneinteilung und Vorstellung in Klassen</a:t>
            </a:r>
            <a:endParaRPr lang="de-DE" dirty="0"/>
          </a:p>
        </p:txBody>
      </p:sp>
      <p:sp>
        <p:nvSpPr>
          <p:cNvPr id="4" name="Rechteck 3"/>
          <p:cNvSpPr/>
          <p:nvPr/>
        </p:nvSpPr>
        <p:spPr>
          <a:xfrm>
            <a:off x="3635896" y="4712312"/>
            <a:ext cx="4320480" cy="2132856"/>
          </a:xfrm>
          <a:prstGeom prst="rect">
            <a:avLst/>
          </a:prstGeom>
          <a:noFill/>
          <a:ln w="762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3779912" y="5373205"/>
            <a:ext cx="1872208" cy="400110"/>
          </a:xfrm>
          <a:prstGeom prst="rect">
            <a:avLst/>
          </a:prstGeom>
          <a:noFill/>
        </p:spPr>
        <p:txBody>
          <a:bodyPr wrap="square" rtlCol="0">
            <a:spAutoFit/>
          </a:bodyPr>
          <a:lstStyle/>
          <a:p>
            <a:r>
              <a:rPr lang="de-DE" sz="2000" b="1" dirty="0" smtClean="0"/>
              <a:t>Unser Button:</a:t>
            </a:r>
            <a:endParaRPr lang="de-DE" sz="2000" b="1" dirty="0"/>
          </a:p>
        </p:txBody>
      </p:sp>
      <p:pic>
        <p:nvPicPr>
          <p:cNvPr id="2051" name="Picture 3"/>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bright="18000" contrast="-10000"/>
                    </a14:imgEffect>
                  </a14:imgLayer>
                </a14:imgProps>
              </a:ext>
              <a:ext uri="{28A0092B-C50C-407E-A947-70E740481C1C}">
                <a14:useLocalDpi xmlns:a14="http://schemas.microsoft.com/office/drawing/2010/main" val="0"/>
              </a:ext>
            </a:extLst>
          </a:blip>
          <a:srcRect/>
          <a:stretch>
            <a:fillRect/>
          </a:stretch>
        </p:blipFill>
        <p:spPr bwMode="auto">
          <a:xfrm>
            <a:off x="5796136" y="4794038"/>
            <a:ext cx="1956755" cy="195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764704"/>
            <a:ext cx="7772400" cy="1470025"/>
          </a:xfrm>
        </p:spPr>
        <p:txBody>
          <a:bodyPr>
            <a:noAutofit/>
          </a:bodyPr>
          <a:lstStyle/>
          <a:p>
            <a:r>
              <a:rPr lang="de-DE" sz="5400" dirty="0" smtClean="0">
                <a:solidFill>
                  <a:schemeClr val="tx2">
                    <a:lumMod val="75000"/>
                  </a:schemeClr>
                </a:solidFill>
              </a:rPr>
              <a:t>Anti-Mobbing</a:t>
            </a:r>
            <a:r>
              <a:rPr lang="de-DE" sz="5400" dirty="0" smtClean="0"/>
              <a:t/>
            </a:r>
            <a:br>
              <a:rPr lang="de-DE" sz="5400" dirty="0" smtClean="0"/>
            </a:br>
            <a:endParaRPr lang="de-DE" sz="5400" dirty="0"/>
          </a:p>
        </p:txBody>
      </p:sp>
      <p:sp>
        <p:nvSpPr>
          <p:cNvPr id="4" name="Textfeld 3"/>
          <p:cNvSpPr txBox="1"/>
          <p:nvPr/>
        </p:nvSpPr>
        <p:spPr>
          <a:xfrm>
            <a:off x="662698" y="3438178"/>
            <a:ext cx="4248472" cy="369332"/>
          </a:xfrm>
          <a:prstGeom prst="rect">
            <a:avLst/>
          </a:prstGeom>
          <a:noFill/>
        </p:spPr>
        <p:txBody>
          <a:bodyPr wrap="square" rtlCol="0">
            <a:spAutoFit/>
          </a:bodyPr>
          <a:lstStyle/>
          <a:p>
            <a:r>
              <a:rPr lang="de-DE" b="1" dirty="0" smtClean="0">
                <a:solidFill>
                  <a:srgbClr val="92D050"/>
                </a:solidFill>
              </a:rPr>
              <a:t>Frieden!</a:t>
            </a:r>
            <a:endParaRPr lang="de-DE" b="1" dirty="0">
              <a:solidFill>
                <a:srgbClr val="92D050"/>
              </a:solidFill>
            </a:endParaRPr>
          </a:p>
        </p:txBody>
      </p:sp>
      <p:sp>
        <p:nvSpPr>
          <p:cNvPr id="5" name="Textfeld 4"/>
          <p:cNvSpPr txBox="1"/>
          <p:nvPr/>
        </p:nvSpPr>
        <p:spPr>
          <a:xfrm rot="21132326">
            <a:off x="5793306" y="3253512"/>
            <a:ext cx="2016224" cy="369332"/>
          </a:xfrm>
          <a:prstGeom prst="rect">
            <a:avLst/>
          </a:prstGeom>
          <a:noFill/>
        </p:spPr>
        <p:txBody>
          <a:bodyPr wrap="square" rtlCol="0">
            <a:spAutoFit/>
          </a:bodyPr>
          <a:lstStyle/>
          <a:p>
            <a:r>
              <a:rPr lang="de-DE" b="1" dirty="0" smtClean="0">
                <a:solidFill>
                  <a:srgbClr val="FFC000"/>
                </a:solidFill>
              </a:rPr>
              <a:t>Zusammenhalt!</a:t>
            </a:r>
            <a:endParaRPr lang="de-DE" b="1" dirty="0">
              <a:solidFill>
                <a:srgbClr val="FFC000"/>
              </a:solidFill>
            </a:endParaRPr>
          </a:p>
        </p:txBody>
      </p:sp>
      <p:sp>
        <p:nvSpPr>
          <p:cNvPr id="3" name="Textfeld 2"/>
          <p:cNvSpPr txBox="1"/>
          <p:nvPr/>
        </p:nvSpPr>
        <p:spPr>
          <a:xfrm>
            <a:off x="2195736" y="4352447"/>
            <a:ext cx="4463650" cy="369332"/>
          </a:xfrm>
          <a:prstGeom prst="rect">
            <a:avLst/>
          </a:prstGeom>
          <a:noFill/>
        </p:spPr>
        <p:txBody>
          <a:bodyPr wrap="square" rtlCol="0">
            <a:spAutoFit/>
          </a:bodyPr>
          <a:lstStyle/>
          <a:p>
            <a:r>
              <a:rPr lang="de-DE" b="1" dirty="0" smtClean="0">
                <a:solidFill>
                  <a:schemeClr val="accent3">
                    <a:lumMod val="60000"/>
                    <a:lumOff val="40000"/>
                  </a:schemeClr>
                </a:solidFill>
              </a:rPr>
              <a:t>Gemeinsamkeit!</a:t>
            </a:r>
            <a:endParaRPr lang="de-DE" b="1" dirty="0">
              <a:solidFill>
                <a:schemeClr val="accent3">
                  <a:lumMod val="60000"/>
                  <a:lumOff val="40000"/>
                </a:schemeClr>
              </a:solidFill>
            </a:endParaRPr>
          </a:p>
        </p:txBody>
      </p:sp>
      <p:sp>
        <p:nvSpPr>
          <p:cNvPr id="6" name="Textfeld 5"/>
          <p:cNvSpPr txBox="1"/>
          <p:nvPr/>
        </p:nvSpPr>
        <p:spPr>
          <a:xfrm rot="470464">
            <a:off x="7019765" y="4592283"/>
            <a:ext cx="4248472" cy="646331"/>
          </a:xfrm>
          <a:prstGeom prst="rect">
            <a:avLst/>
          </a:prstGeom>
          <a:noFill/>
        </p:spPr>
        <p:txBody>
          <a:bodyPr wrap="square" rtlCol="0">
            <a:spAutoFit/>
          </a:bodyPr>
          <a:lstStyle/>
          <a:p>
            <a:r>
              <a:rPr lang="de-DE" b="1" dirty="0" smtClean="0"/>
              <a:t>Mobbing? </a:t>
            </a:r>
          </a:p>
          <a:p>
            <a:r>
              <a:rPr lang="de-DE" b="1" dirty="0" smtClean="0"/>
              <a:t>Nein, Danke!</a:t>
            </a:r>
            <a:endParaRPr lang="de-DE" b="1" dirty="0"/>
          </a:p>
        </p:txBody>
      </p:sp>
      <p:sp>
        <p:nvSpPr>
          <p:cNvPr id="7" name="Textfeld 6"/>
          <p:cNvSpPr txBox="1"/>
          <p:nvPr/>
        </p:nvSpPr>
        <p:spPr>
          <a:xfrm>
            <a:off x="502332" y="5470156"/>
            <a:ext cx="2520280" cy="923330"/>
          </a:xfrm>
          <a:prstGeom prst="rect">
            <a:avLst/>
          </a:prstGeom>
          <a:noFill/>
        </p:spPr>
        <p:txBody>
          <a:bodyPr wrap="square" rtlCol="0">
            <a:spAutoFit/>
          </a:bodyPr>
          <a:lstStyle/>
          <a:p>
            <a:r>
              <a:rPr lang="de-DE" b="1" dirty="0" smtClean="0">
                <a:solidFill>
                  <a:srgbClr val="002060"/>
                </a:solidFill>
              </a:rPr>
              <a:t>Du bist nicht cooler, wenn du jemanden Mobbst!</a:t>
            </a:r>
            <a:endParaRPr lang="de-DE" b="1" dirty="0">
              <a:solidFill>
                <a:srgbClr val="002060"/>
              </a:solidFill>
            </a:endParaRPr>
          </a:p>
        </p:txBody>
      </p:sp>
      <p:sp>
        <p:nvSpPr>
          <p:cNvPr id="8" name="Textfeld 7"/>
          <p:cNvSpPr txBox="1"/>
          <p:nvPr/>
        </p:nvSpPr>
        <p:spPr>
          <a:xfrm rot="605806">
            <a:off x="4278674" y="5199582"/>
            <a:ext cx="3168352" cy="923330"/>
          </a:xfrm>
          <a:prstGeom prst="rect">
            <a:avLst/>
          </a:prstGeom>
          <a:noFill/>
        </p:spPr>
        <p:txBody>
          <a:bodyPr wrap="square" rtlCol="0">
            <a:spAutoFit/>
          </a:bodyPr>
          <a:lstStyle/>
          <a:p>
            <a:r>
              <a:rPr lang="de-DE" b="1" dirty="0" smtClean="0">
                <a:solidFill>
                  <a:schemeClr val="accent3"/>
                </a:solidFill>
              </a:rPr>
              <a:t>Wozu Mobbing? Wenn wir doch alle zusammen auskommen können?!</a:t>
            </a:r>
            <a:endParaRPr lang="de-DE" b="1" dirty="0">
              <a:solidFill>
                <a:schemeClr val="accent3"/>
              </a:solidFill>
            </a:endParaRPr>
          </a:p>
        </p:txBody>
      </p:sp>
      <p:sp>
        <p:nvSpPr>
          <p:cNvPr id="9" name="Textfeld 8"/>
          <p:cNvSpPr txBox="1"/>
          <p:nvPr/>
        </p:nvSpPr>
        <p:spPr>
          <a:xfrm rot="20393730">
            <a:off x="502940" y="1471096"/>
            <a:ext cx="2484276" cy="646331"/>
          </a:xfrm>
          <a:prstGeom prst="rect">
            <a:avLst/>
          </a:prstGeom>
          <a:noFill/>
        </p:spPr>
        <p:txBody>
          <a:bodyPr wrap="square" rtlCol="0">
            <a:spAutoFit/>
          </a:bodyPr>
          <a:lstStyle/>
          <a:p>
            <a:r>
              <a:rPr lang="de-DE" b="1" dirty="0" smtClean="0">
                <a:solidFill>
                  <a:srgbClr val="AE78D6"/>
                </a:solidFill>
              </a:rPr>
              <a:t>Niemand ist alleine, nicht einmal DU!</a:t>
            </a:r>
            <a:endParaRPr lang="de-DE" b="1" dirty="0">
              <a:solidFill>
                <a:srgbClr val="AE78D6"/>
              </a:solidFill>
            </a:endParaRPr>
          </a:p>
        </p:txBody>
      </p:sp>
      <p:sp>
        <p:nvSpPr>
          <p:cNvPr id="10" name="Textfeld 9"/>
          <p:cNvSpPr txBox="1"/>
          <p:nvPr/>
        </p:nvSpPr>
        <p:spPr>
          <a:xfrm rot="547241">
            <a:off x="5903552" y="1684132"/>
            <a:ext cx="2502278" cy="646331"/>
          </a:xfrm>
          <a:prstGeom prst="rect">
            <a:avLst/>
          </a:prstGeom>
          <a:noFill/>
        </p:spPr>
        <p:txBody>
          <a:bodyPr wrap="square" rtlCol="0">
            <a:spAutoFit/>
          </a:bodyPr>
          <a:lstStyle/>
          <a:p>
            <a:r>
              <a:rPr lang="de-DE" b="1" dirty="0" smtClean="0">
                <a:solidFill>
                  <a:schemeClr val="accent2">
                    <a:lumMod val="60000"/>
                    <a:lumOff val="40000"/>
                  </a:schemeClr>
                </a:solidFill>
              </a:rPr>
              <a:t>Gib Mobbing keine Chance!</a:t>
            </a:r>
            <a:endParaRPr lang="de-DE" b="1" dirty="0">
              <a:solidFill>
                <a:schemeClr val="accent2">
                  <a:lumMod val="60000"/>
                  <a:lumOff val="40000"/>
                </a:schemeClr>
              </a:solidFill>
            </a:endParaRPr>
          </a:p>
        </p:txBody>
      </p:sp>
      <p:sp>
        <p:nvSpPr>
          <p:cNvPr id="11" name="Textfeld 10"/>
          <p:cNvSpPr txBox="1"/>
          <p:nvPr/>
        </p:nvSpPr>
        <p:spPr>
          <a:xfrm rot="21253360">
            <a:off x="2515834" y="2343776"/>
            <a:ext cx="3456807" cy="923330"/>
          </a:xfrm>
          <a:prstGeom prst="rect">
            <a:avLst/>
          </a:prstGeom>
          <a:noFill/>
        </p:spPr>
        <p:txBody>
          <a:bodyPr wrap="square" rtlCol="0">
            <a:spAutoFit/>
          </a:bodyPr>
          <a:lstStyle/>
          <a:p>
            <a:r>
              <a:rPr lang="de-DE" b="1" dirty="0" smtClean="0">
                <a:solidFill>
                  <a:schemeClr val="tx2">
                    <a:lumMod val="75000"/>
                  </a:schemeClr>
                </a:solidFill>
              </a:rPr>
              <a:t>Mensch ist Mensch!</a:t>
            </a:r>
          </a:p>
          <a:p>
            <a:r>
              <a:rPr lang="de-DE" b="1" dirty="0" smtClean="0">
                <a:solidFill>
                  <a:schemeClr val="tx2">
                    <a:lumMod val="75000"/>
                  </a:schemeClr>
                </a:solidFill>
              </a:rPr>
              <a:t>Also brauchst du keinen zu mobben!</a:t>
            </a:r>
            <a:endParaRPr lang="de-DE"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bright="-76000" contrast="-20000"/>
                    </a14:imgEffect>
                  </a14:imgLayer>
                </a14:imgProps>
              </a:ext>
              <a:ext uri="{28A0092B-C50C-407E-A947-70E740481C1C}">
                <a14:useLocalDpi xmlns:a14="http://schemas.microsoft.com/office/drawing/2010/main" val="0"/>
              </a:ext>
            </a:extLst>
          </a:blip>
          <a:srcRect/>
          <a:stretch>
            <a:fillRect/>
          </a:stretch>
        </p:blipFill>
        <p:spPr bwMode="auto">
          <a:xfrm>
            <a:off x="3308578" y="1619816"/>
            <a:ext cx="783174" cy="914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bright="-73000" contrast="-40000"/>
                    </a14:imgEffect>
                  </a14:imgLayer>
                </a14:imgProps>
              </a:ext>
              <a:ext uri="{28A0092B-C50C-407E-A947-70E740481C1C}">
                <a14:useLocalDpi xmlns:a14="http://schemas.microsoft.com/office/drawing/2010/main" val="0"/>
              </a:ext>
            </a:extLst>
          </a:blip>
          <a:srcRect/>
          <a:stretch>
            <a:fillRect/>
          </a:stretch>
        </p:blipFill>
        <p:spPr bwMode="auto">
          <a:xfrm>
            <a:off x="874046" y="2575570"/>
            <a:ext cx="890606" cy="855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0" name="Rechteck 1029"/>
          <p:cNvSpPr/>
          <p:nvPr/>
        </p:nvSpPr>
        <p:spPr>
          <a:xfrm>
            <a:off x="5347889" y="4694174"/>
            <a:ext cx="3616599" cy="2015447"/>
          </a:xfrm>
          <a:prstGeom prst="rect">
            <a:avLst/>
          </a:prstGeom>
          <a:noFill/>
          <a:ln w="603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4640586" y="2271672"/>
            <a:ext cx="1659606" cy="1589376"/>
          </a:xfrm>
          <a:prstGeom prst="ellipse">
            <a:avLst/>
          </a:prstGeom>
          <a:solidFill>
            <a:schemeClr val="bg1">
              <a:lumMod val="75000"/>
              <a:lumOff val="25000"/>
            </a:schemeClr>
          </a:solidFill>
          <a:ln w="349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2975662" y="1255624"/>
            <a:ext cx="1440160" cy="1361827"/>
          </a:xfrm>
          <a:prstGeom prst="ellipse">
            <a:avLst/>
          </a:prstGeom>
          <a:noFill/>
          <a:ln w="349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p:nvPr/>
        </p:nvSpPr>
        <p:spPr>
          <a:xfrm>
            <a:off x="510710" y="2200392"/>
            <a:ext cx="1584176" cy="1512168"/>
          </a:xfrm>
          <a:prstGeom prst="ellipse">
            <a:avLst/>
          </a:prstGeom>
          <a:noFill/>
          <a:ln w="349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lumMod val="75000"/>
                </a:schemeClr>
              </a:solidFill>
            </a:endParaRPr>
          </a:p>
        </p:txBody>
      </p:sp>
      <p:sp>
        <p:nvSpPr>
          <p:cNvPr id="2" name="Titel 1"/>
          <p:cNvSpPr>
            <a:spLocks noGrp="1"/>
          </p:cNvSpPr>
          <p:nvPr>
            <p:ph type="title"/>
          </p:nvPr>
        </p:nvSpPr>
        <p:spPr>
          <a:xfrm>
            <a:off x="383841" y="31284"/>
            <a:ext cx="8229600" cy="1143000"/>
          </a:xfrm>
        </p:spPr>
        <p:txBody>
          <a:bodyPr/>
          <a:lstStyle/>
          <a:p>
            <a:r>
              <a:rPr lang="de-DE" dirty="0" smtClean="0">
                <a:solidFill>
                  <a:schemeClr val="tx2">
                    <a:lumMod val="75000"/>
                  </a:schemeClr>
                </a:solidFill>
              </a:rPr>
              <a:t>Aufgabe des Buttons</a:t>
            </a:r>
            <a:endParaRPr lang="de-DE" dirty="0">
              <a:solidFill>
                <a:schemeClr val="tx2">
                  <a:lumMod val="75000"/>
                </a:schemeClr>
              </a:solidFill>
            </a:endParaRPr>
          </a:p>
        </p:txBody>
      </p:sp>
      <p:sp>
        <p:nvSpPr>
          <p:cNvPr id="5" name="Textfeld 4"/>
          <p:cNvSpPr txBox="1"/>
          <p:nvPr/>
        </p:nvSpPr>
        <p:spPr>
          <a:xfrm>
            <a:off x="887430" y="2271671"/>
            <a:ext cx="1080120" cy="369332"/>
          </a:xfrm>
          <a:prstGeom prst="rect">
            <a:avLst/>
          </a:prstGeom>
          <a:noFill/>
        </p:spPr>
        <p:txBody>
          <a:bodyPr wrap="square" rtlCol="0">
            <a:spAutoFit/>
          </a:bodyPr>
          <a:lstStyle/>
          <a:p>
            <a:r>
              <a:rPr lang="de-DE" b="1" dirty="0" smtClean="0"/>
              <a:t>Helfer</a:t>
            </a:r>
            <a:endParaRPr lang="de-DE" b="1" dirty="0"/>
          </a:p>
        </p:txBody>
      </p:sp>
      <p:sp>
        <p:nvSpPr>
          <p:cNvPr id="7" name="Textfeld 6"/>
          <p:cNvSpPr txBox="1"/>
          <p:nvPr/>
        </p:nvSpPr>
        <p:spPr>
          <a:xfrm>
            <a:off x="820965" y="3350667"/>
            <a:ext cx="2088232" cy="369332"/>
          </a:xfrm>
          <a:prstGeom prst="rect">
            <a:avLst/>
          </a:prstGeom>
          <a:noFill/>
        </p:spPr>
        <p:txBody>
          <a:bodyPr wrap="square" rtlCol="0">
            <a:spAutoFit/>
          </a:bodyPr>
          <a:lstStyle/>
          <a:p>
            <a:r>
              <a:rPr lang="de-DE" b="1" dirty="0"/>
              <a:t>r</a:t>
            </a:r>
            <a:r>
              <a:rPr lang="de-DE" b="1" dirty="0" smtClean="0"/>
              <a:t>eden</a:t>
            </a:r>
            <a:endParaRPr lang="de-DE" b="1" dirty="0"/>
          </a:p>
        </p:txBody>
      </p:sp>
      <p:sp>
        <p:nvSpPr>
          <p:cNvPr id="10" name="Textfeld 9"/>
          <p:cNvSpPr txBox="1"/>
          <p:nvPr/>
        </p:nvSpPr>
        <p:spPr>
          <a:xfrm>
            <a:off x="3308578" y="1250484"/>
            <a:ext cx="1812362" cy="369332"/>
          </a:xfrm>
          <a:prstGeom prst="rect">
            <a:avLst/>
          </a:prstGeom>
          <a:noFill/>
        </p:spPr>
        <p:txBody>
          <a:bodyPr wrap="square" rtlCol="0">
            <a:spAutoFit/>
          </a:bodyPr>
          <a:lstStyle/>
          <a:p>
            <a:r>
              <a:rPr lang="de-DE" b="1" dirty="0" smtClean="0"/>
              <a:t>Opfer</a:t>
            </a:r>
            <a:endParaRPr lang="de-DE" b="1" dirty="0"/>
          </a:p>
        </p:txBody>
      </p:sp>
      <p:sp>
        <p:nvSpPr>
          <p:cNvPr id="12" name="Textfeld 11"/>
          <p:cNvSpPr txBox="1"/>
          <p:nvPr/>
        </p:nvSpPr>
        <p:spPr>
          <a:xfrm>
            <a:off x="4987685" y="2310145"/>
            <a:ext cx="2210853" cy="646331"/>
          </a:xfrm>
          <a:prstGeom prst="rect">
            <a:avLst/>
          </a:prstGeom>
          <a:noFill/>
        </p:spPr>
        <p:txBody>
          <a:bodyPr wrap="square" rtlCol="0">
            <a:spAutoFit/>
          </a:bodyPr>
          <a:lstStyle/>
          <a:p>
            <a:r>
              <a:rPr lang="de-DE" b="1" dirty="0" smtClean="0"/>
              <a:t>Täter/</a:t>
            </a:r>
          </a:p>
          <a:p>
            <a:r>
              <a:rPr lang="de-DE" b="1" dirty="0" smtClean="0"/>
              <a:t>Mobber</a:t>
            </a:r>
            <a:endParaRPr lang="de-DE" b="1" dirty="0"/>
          </a:p>
        </p:txBody>
      </p:sp>
      <p:cxnSp>
        <p:nvCxnSpPr>
          <p:cNvPr id="18" name="Gerade Verbindung mit Pfeil 17"/>
          <p:cNvCxnSpPr/>
          <p:nvPr/>
        </p:nvCxnSpPr>
        <p:spPr>
          <a:xfrm flipV="1">
            <a:off x="1874299" y="1936537"/>
            <a:ext cx="969509" cy="335135"/>
          </a:xfrm>
          <a:prstGeom prst="straightConnector1">
            <a:avLst/>
          </a:prstGeom>
          <a:ln w="38100">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a:off x="2094886" y="3535333"/>
            <a:ext cx="2320936" cy="0"/>
          </a:xfrm>
          <a:prstGeom prst="straightConnector1">
            <a:avLst/>
          </a:prstGeom>
          <a:ln w="38100">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flipH="1" flipV="1">
            <a:off x="4415822" y="2104104"/>
            <a:ext cx="521251" cy="248016"/>
          </a:xfrm>
          <a:prstGeom prst="straightConnector1">
            <a:avLst/>
          </a:prstGeom>
          <a:ln w="38100">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Geschweifte Klammer rechts 22"/>
          <p:cNvSpPr/>
          <p:nvPr/>
        </p:nvSpPr>
        <p:spPr>
          <a:xfrm rot="5400000">
            <a:off x="2750701" y="1667618"/>
            <a:ext cx="1381055" cy="5501159"/>
          </a:xfrm>
          <a:prstGeom prst="rightBrac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4" name="Textfeld 23"/>
          <p:cNvSpPr txBox="1"/>
          <p:nvPr/>
        </p:nvSpPr>
        <p:spPr>
          <a:xfrm>
            <a:off x="2649300" y="5160321"/>
            <a:ext cx="2698589" cy="369332"/>
          </a:xfrm>
          <a:prstGeom prst="rect">
            <a:avLst/>
          </a:prstGeom>
          <a:noFill/>
        </p:spPr>
        <p:txBody>
          <a:bodyPr wrap="square" rtlCol="0">
            <a:spAutoFit/>
          </a:bodyPr>
          <a:lstStyle/>
          <a:p>
            <a:r>
              <a:rPr lang="de-DE" b="1" dirty="0" smtClean="0"/>
              <a:t>Konflikt Lösen</a:t>
            </a:r>
            <a:endParaRPr lang="de-DE" b="1" dirty="0"/>
          </a:p>
        </p:txBody>
      </p:sp>
      <p:sp>
        <p:nvSpPr>
          <p:cNvPr id="25" name="Textfeld 24"/>
          <p:cNvSpPr txBox="1"/>
          <p:nvPr/>
        </p:nvSpPr>
        <p:spPr>
          <a:xfrm>
            <a:off x="323528" y="1250484"/>
            <a:ext cx="2160240" cy="369332"/>
          </a:xfrm>
          <a:prstGeom prst="rect">
            <a:avLst/>
          </a:prstGeom>
          <a:noFill/>
        </p:spPr>
        <p:txBody>
          <a:bodyPr wrap="square" rtlCol="0">
            <a:spAutoFit/>
          </a:bodyPr>
          <a:lstStyle/>
          <a:p>
            <a:r>
              <a:rPr lang="de-DE" b="1" dirty="0" smtClean="0"/>
              <a:t>Buttonträger</a:t>
            </a:r>
            <a:endParaRPr lang="de-DE" b="1" dirty="0"/>
          </a:p>
        </p:txBody>
      </p:sp>
      <p:cxnSp>
        <p:nvCxnSpPr>
          <p:cNvPr id="31" name="Gerade Verbindung 30"/>
          <p:cNvCxnSpPr/>
          <p:nvPr/>
        </p:nvCxnSpPr>
        <p:spPr>
          <a:xfrm>
            <a:off x="738872" y="1553330"/>
            <a:ext cx="164186" cy="756815"/>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31" name="Textfeld 1030"/>
          <p:cNvSpPr txBox="1"/>
          <p:nvPr/>
        </p:nvSpPr>
        <p:spPr>
          <a:xfrm>
            <a:off x="5578358" y="4824735"/>
            <a:ext cx="3240360" cy="1754326"/>
          </a:xfrm>
          <a:prstGeom prst="rect">
            <a:avLst/>
          </a:prstGeom>
          <a:noFill/>
          <a:ln>
            <a:noFill/>
          </a:ln>
        </p:spPr>
        <p:txBody>
          <a:bodyPr wrap="square" rtlCol="0">
            <a:spAutoFit/>
          </a:bodyPr>
          <a:lstStyle/>
          <a:p>
            <a:r>
              <a:rPr lang="de-DE" dirty="0" smtClean="0">
                <a:latin typeface="Trebuchet MS"/>
              </a:rPr>
              <a:t>∙ Der Button zeigt, dass niemand alleine ist!</a:t>
            </a:r>
          </a:p>
          <a:p>
            <a:r>
              <a:rPr lang="de-DE" dirty="0" smtClean="0">
                <a:latin typeface="Trebuchet MS"/>
              </a:rPr>
              <a:t>∙ Der Button zeigt, dass jeder gegen Mobbing ist!</a:t>
            </a:r>
          </a:p>
          <a:p>
            <a:r>
              <a:rPr lang="de-DE" dirty="0" smtClean="0">
                <a:latin typeface="Trebuchet MS"/>
              </a:rPr>
              <a:t>∙ Der Button zeigt </a:t>
            </a:r>
            <a:r>
              <a:rPr lang="de-DE" dirty="0" smtClean="0">
                <a:latin typeface="Trebuchet MS"/>
                <a:sym typeface="Wingdings" pitchFamily="2" charset="2"/>
              </a:rPr>
              <a:t> Jeder hält zusammen!</a:t>
            </a:r>
            <a:endParaRPr lang="de-DE" dirty="0"/>
          </a:p>
        </p:txBody>
      </p:sp>
      <p:sp>
        <p:nvSpPr>
          <p:cNvPr id="11" name="Textfeld 10"/>
          <p:cNvSpPr txBox="1"/>
          <p:nvPr/>
        </p:nvSpPr>
        <p:spPr>
          <a:xfrm>
            <a:off x="3441262" y="1980626"/>
            <a:ext cx="824245" cy="307777"/>
          </a:xfrm>
          <a:prstGeom prst="rect">
            <a:avLst/>
          </a:prstGeom>
          <a:noFill/>
        </p:spPr>
        <p:txBody>
          <a:bodyPr wrap="square" rtlCol="0">
            <a:spAutoFit/>
          </a:bodyPr>
          <a:lstStyle/>
          <a:p>
            <a:r>
              <a:rPr lang="de-DE" sz="1400" dirty="0" smtClean="0"/>
              <a:t>Help</a:t>
            </a:r>
            <a:endParaRPr lang="de-DE" sz="1400" dirty="0"/>
          </a:p>
        </p:txBody>
      </p:sp>
      <p:pic>
        <p:nvPicPr>
          <p:cNvPr id="1027" name="Picture 3"/>
          <p:cNvPicPr>
            <a:picLocks noChangeAspect="1" noChangeArrowheads="1"/>
          </p:cNvPicPr>
          <p:nvPr/>
        </p:nvPicPr>
        <p:blipFill>
          <a:blip r:embed="rId6" cstate="print">
            <a:extLst>
              <a:ext uri="{BEBA8EAE-BF5A-486C-A8C5-ECC9F3942E4B}">
                <a14:imgProps xmlns:a14="http://schemas.microsoft.com/office/drawing/2010/main">
                  <a14:imgLayer r:embed="rId7">
                    <a14:imgEffect>
                      <a14:sharpenSoften amount="100000"/>
                    </a14:imgEffect>
                    <a14:imgEffect>
                      <a14:brightnessContrast bright="-72000" contrast="-20000"/>
                    </a14:imgEffect>
                  </a14:imgLayer>
                </a14:imgProps>
              </a:ext>
              <a:ext uri="{28A0092B-C50C-407E-A947-70E740481C1C}">
                <a14:useLocalDpi xmlns:a14="http://schemas.microsoft.com/office/drawing/2010/main" val="0"/>
              </a:ext>
            </a:extLst>
          </a:blip>
          <a:srcRect/>
          <a:stretch>
            <a:fillRect/>
          </a:stretch>
        </p:blipFill>
        <p:spPr bwMode="auto">
          <a:xfrm>
            <a:off x="4927037" y="2967956"/>
            <a:ext cx="1086704" cy="52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30158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lesto">
  <a:themeElements>
    <a:clrScheme name="Deimo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Telest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lest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0</TotalTime>
  <Words>394</Words>
  <Application>Microsoft Office PowerPoint</Application>
  <PresentationFormat>Bildschirmpräsentation (4:3)</PresentationFormat>
  <Paragraphs>99</Paragraphs>
  <Slides>13</Slides>
  <Notes>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Calibri</vt:lpstr>
      <vt:lpstr>Century Gothic</vt:lpstr>
      <vt:lpstr>Trebuchet MS</vt:lpstr>
      <vt:lpstr>Verdana</vt:lpstr>
      <vt:lpstr>Wingdings</vt:lpstr>
      <vt:lpstr>Wingdings 2</vt:lpstr>
      <vt:lpstr>Telesto</vt:lpstr>
      <vt:lpstr>Anti-Mobbing Kampagne</vt:lpstr>
      <vt:lpstr>Gliederung:</vt:lpstr>
      <vt:lpstr>Problemfrage</vt:lpstr>
      <vt:lpstr>Was ist Mobbing?</vt:lpstr>
      <vt:lpstr>Wie sind wir auf die Idee gekommen ?</vt:lpstr>
      <vt:lpstr>Wozu haben wir das gemacht ?</vt:lpstr>
      <vt:lpstr>Was haben wir gemacht?</vt:lpstr>
      <vt:lpstr>Anti-Mobbing </vt:lpstr>
      <vt:lpstr>Aufgabe des Buttons</vt:lpstr>
      <vt:lpstr>Unser Zukunftswunsch </vt:lpstr>
      <vt:lpstr>Fazit </vt:lpstr>
      <vt:lpstr>Karikaturen</vt:lpstr>
      <vt:lpstr>Klassenfoto + Button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Anti-Mobbing Kampagne</dc:title>
  <dc:creator>HJB_Internet</dc:creator>
  <cp:lastModifiedBy>Christina Schultz</cp:lastModifiedBy>
  <cp:revision>65</cp:revision>
  <dcterms:created xsi:type="dcterms:W3CDTF">2015-04-02T17:18:15Z</dcterms:created>
  <dcterms:modified xsi:type="dcterms:W3CDTF">2015-04-21T19:03:48Z</dcterms:modified>
</cp:coreProperties>
</file>