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3"/>
  </p:notesMasterIdLst>
  <p:sldIdLst>
    <p:sldId id="256" r:id="rId2"/>
    <p:sldId id="257" r:id="rId3"/>
    <p:sldId id="367" r:id="rId4"/>
    <p:sldId id="319" r:id="rId5"/>
    <p:sldId id="332" r:id="rId6"/>
    <p:sldId id="312" r:id="rId7"/>
    <p:sldId id="356" r:id="rId8"/>
    <p:sldId id="330" r:id="rId9"/>
    <p:sldId id="366" r:id="rId10"/>
    <p:sldId id="335" r:id="rId11"/>
    <p:sldId id="341" r:id="rId12"/>
    <p:sldId id="357" r:id="rId13"/>
    <p:sldId id="370" r:id="rId14"/>
    <p:sldId id="360" r:id="rId15"/>
    <p:sldId id="374" r:id="rId16"/>
    <p:sldId id="373" r:id="rId17"/>
    <p:sldId id="362" r:id="rId18"/>
    <p:sldId id="271" r:id="rId19"/>
    <p:sldId id="371" r:id="rId20"/>
    <p:sldId id="365" r:id="rId21"/>
    <p:sldId id="363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Mappe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Mappe2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Mappe2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Mappe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3247308070253"/>
          <c:y val="8.7290446483625338E-3"/>
          <c:w val="0.54989390917865477"/>
          <c:h val="0.968427619047945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0B-4324-AA20-7A0A59812C3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0B-4324-AA20-7A0A59812C3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0B-4324-AA20-7A0A59812C3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0B-4324-AA20-7A0A59812C3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C0B-4324-AA20-7A0A59812C3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72%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0B-4324-AA20-7A0A59812C3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C0B-4324-AA20-7A0A59812C3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C0B-4324-AA20-7A0A59812C3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C0B-4324-AA20-7A0A59812C3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C0B-4324-AA20-7A0A59812C32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C0B-4324-AA20-7A0A59812C32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C0B-4324-AA20-7A0A5981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Tabelle1!$D$7:$D$20</c:f>
              <c:strCache>
                <c:ptCount val="14"/>
                <c:pt idx="0">
                  <c:v>14-19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70+</c:v>
                </c:pt>
                <c:pt idx="8">
                  <c:v>Frauen</c:v>
                </c:pt>
                <c:pt idx="9">
                  <c:v>Männer</c:v>
                </c:pt>
                <c:pt idx="11">
                  <c:v>Bildung niedrig</c:v>
                </c:pt>
                <c:pt idx="12">
                  <c:v>Bildung mittel</c:v>
                </c:pt>
                <c:pt idx="13">
                  <c:v>Bildung hoch</c:v>
                </c:pt>
              </c:strCache>
            </c:strRef>
          </c:cat>
          <c:val>
            <c:numRef>
              <c:f>Tabelle1!$E$7:$E$20</c:f>
              <c:numCache>
                <c:formatCode>General</c:formatCode>
                <c:ptCount val="14"/>
                <c:pt idx="0">
                  <c:v>-94</c:v>
                </c:pt>
                <c:pt idx="1">
                  <c:v>-95</c:v>
                </c:pt>
                <c:pt idx="2">
                  <c:v>-94</c:v>
                </c:pt>
                <c:pt idx="3">
                  <c:v>-94</c:v>
                </c:pt>
                <c:pt idx="4">
                  <c:v>-86</c:v>
                </c:pt>
                <c:pt idx="5">
                  <c:v>-72</c:v>
                </c:pt>
                <c:pt idx="6">
                  <c:v>-36</c:v>
                </c:pt>
                <c:pt idx="8">
                  <c:v>-76</c:v>
                </c:pt>
                <c:pt idx="9">
                  <c:v>-83</c:v>
                </c:pt>
                <c:pt idx="11">
                  <c:v>-60</c:v>
                </c:pt>
                <c:pt idx="12">
                  <c:v>-83</c:v>
                </c:pt>
                <c:pt idx="13">
                  <c:v>-90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C0B-4324-AA20-7A0A59812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793408"/>
        <c:axId val="129807488"/>
      </c:barChart>
      <c:catAx>
        <c:axId val="12979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solidFill>
            <a:schemeClr val="bg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807488"/>
        <c:crosses val="autoZero"/>
        <c:auto val="1"/>
        <c:lblAlgn val="ctr"/>
        <c:lblOffset val="100"/>
        <c:noMultiLvlLbl val="0"/>
      </c:catAx>
      <c:valAx>
        <c:axId val="1298074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297934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96681837393495E-3"/>
          <c:y val="4.798870853916804E-5"/>
          <c:w val="0.98897691923119657"/>
          <c:h val="0.956767985387521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Tabelle1!$C$5</c:f>
              <c:strCache>
                <c:ptCount val="1"/>
                <c:pt idx="0">
                  <c:v>Internetnutzung gesamt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Tabelle1!$C$7:$C$20</c:f>
              <c:numCache>
                <c:formatCode>0%</c:formatCode>
                <c:ptCount val="14"/>
                <c:pt idx="0">
                  <c:v>0.98</c:v>
                </c:pt>
                <c:pt idx="1">
                  <c:v>0.99</c:v>
                </c:pt>
                <c:pt idx="2">
                  <c:v>0.99</c:v>
                </c:pt>
                <c:pt idx="3">
                  <c:v>0.98</c:v>
                </c:pt>
                <c:pt idx="4">
                  <c:v>0.94</c:v>
                </c:pt>
                <c:pt idx="5">
                  <c:v>0.85</c:v>
                </c:pt>
                <c:pt idx="6">
                  <c:v>0.52</c:v>
                </c:pt>
                <c:pt idx="8">
                  <c:v>0.84</c:v>
                </c:pt>
                <c:pt idx="9">
                  <c:v>0.91</c:v>
                </c:pt>
                <c:pt idx="11">
                  <c:v>0.7</c:v>
                </c:pt>
                <c:pt idx="12">
                  <c:v>0.92</c:v>
                </c:pt>
                <c:pt idx="13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FC-44F3-A7FF-AC7366EF78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867776"/>
        <c:axId val="129870464"/>
      </c:barChart>
      <c:catAx>
        <c:axId val="129867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870464"/>
        <c:crosses val="autoZero"/>
        <c:auto val="1"/>
        <c:lblAlgn val="ctr"/>
        <c:lblOffset val="100"/>
        <c:noMultiLvlLbl val="0"/>
      </c:catAx>
      <c:valAx>
        <c:axId val="1298704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986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Tabelle2!$A$7</c:f>
              <c:strCache>
                <c:ptCount val="1"/>
                <c:pt idx="0">
                  <c:v>OfflinerInnen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Tabelle2!$B$6:$D$6</c:f>
              <c:strCache>
                <c:ptCount val="3"/>
                <c:pt idx="0">
                  <c:v>70-79 Jahre</c:v>
                </c:pt>
                <c:pt idx="1">
                  <c:v>80-89 Jahre</c:v>
                </c:pt>
                <c:pt idx="2">
                  <c:v>90-99 Jahre</c:v>
                </c:pt>
              </c:strCache>
            </c:strRef>
          </c:cat>
          <c:val>
            <c:numRef>
              <c:f>Tabelle2!$B$7:$D$7</c:f>
              <c:numCache>
                <c:formatCode>0%</c:formatCode>
                <c:ptCount val="3"/>
                <c:pt idx="0">
                  <c:v>0.6</c:v>
                </c:pt>
                <c:pt idx="1">
                  <c:v>0.66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1A-45AD-9F6E-4C1D2DB10FFA}"/>
            </c:ext>
          </c:extLst>
        </c:ser>
        <c:ser>
          <c:idx val="1"/>
          <c:order val="1"/>
          <c:tx>
            <c:strRef>
              <c:f>Tabelle2!$A$8</c:f>
              <c:strCache>
                <c:ptCount val="1"/>
                <c:pt idx="0">
                  <c:v>OnlinerInnen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Tabelle2!$B$6:$D$6</c:f>
              <c:strCache>
                <c:ptCount val="3"/>
                <c:pt idx="0">
                  <c:v>70-79 Jahre</c:v>
                </c:pt>
                <c:pt idx="1">
                  <c:v>80-89 Jahre</c:v>
                </c:pt>
                <c:pt idx="2">
                  <c:v>90-99 Jahre</c:v>
                </c:pt>
              </c:strCache>
            </c:strRef>
          </c:cat>
          <c:val>
            <c:numRef>
              <c:f>Tabelle2!$B$8:$D$8</c:f>
              <c:numCache>
                <c:formatCode>0%</c:formatCode>
                <c:ptCount val="3"/>
                <c:pt idx="0">
                  <c:v>0.4</c:v>
                </c:pt>
                <c:pt idx="1">
                  <c:v>0.34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1A-45AD-9F6E-4C1D2DB10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292544"/>
        <c:axId val="131302528"/>
      </c:barChart>
      <c:catAx>
        <c:axId val="13129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302528"/>
        <c:crossesAt val="0"/>
        <c:auto val="1"/>
        <c:lblAlgn val="ctr"/>
        <c:lblOffset val="100"/>
        <c:noMultiLvlLbl val="0"/>
      </c:catAx>
      <c:valAx>
        <c:axId val="131302528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29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67825896762902"/>
          <c:y val="2.5428331875182269E-2"/>
          <c:w val="0.87232174103237092"/>
          <c:h val="0.658159821406249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'Tabelle2 (2)'!$A$7</c:f>
              <c:strCache>
                <c:ptCount val="1"/>
                <c:pt idx="0">
                  <c:v>OfflinerInnen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'Tabelle2 (2)'!$B$6:$F$6</c:f>
              <c:strCache>
                <c:ptCount val="5"/>
                <c:pt idx="0">
                  <c:v>70-74
Jahre</c:v>
                </c:pt>
                <c:pt idx="1">
                  <c:v>75-79
Jahre</c:v>
                </c:pt>
                <c:pt idx="2">
                  <c:v>80-84
Jahre</c:v>
                </c:pt>
                <c:pt idx="3">
                  <c:v>84-89
Jahre</c:v>
                </c:pt>
                <c:pt idx="4">
                  <c:v>90-99
Jahre</c:v>
                </c:pt>
              </c:strCache>
            </c:strRef>
          </c:cat>
          <c:val>
            <c:numRef>
              <c:f>'Tabelle2 (2)'!$B$7:$F$7</c:f>
              <c:numCache>
                <c:formatCode>0%</c:formatCode>
                <c:ptCount val="5"/>
                <c:pt idx="0">
                  <c:v>0.3</c:v>
                </c:pt>
                <c:pt idx="1">
                  <c:v>0.52</c:v>
                </c:pt>
                <c:pt idx="2">
                  <c:v>0.64</c:v>
                </c:pt>
                <c:pt idx="3">
                  <c:v>0.73</c:v>
                </c:pt>
                <c:pt idx="4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21-45F3-A5B9-28A3453C3C61}"/>
            </c:ext>
          </c:extLst>
        </c:ser>
        <c:ser>
          <c:idx val="1"/>
          <c:order val="1"/>
          <c:tx>
            <c:strRef>
              <c:f>'Tabelle2 (2)'!$A$8</c:f>
              <c:strCache>
                <c:ptCount val="1"/>
                <c:pt idx="0">
                  <c:v>OnlinerInnen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'Tabelle2 (2)'!$B$6:$F$6</c:f>
              <c:strCache>
                <c:ptCount val="5"/>
                <c:pt idx="0">
                  <c:v>70-74
Jahre</c:v>
                </c:pt>
                <c:pt idx="1">
                  <c:v>75-79
Jahre</c:v>
                </c:pt>
                <c:pt idx="2">
                  <c:v>80-84
Jahre</c:v>
                </c:pt>
                <c:pt idx="3">
                  <c:v>84-89
Jahre</c:v>
                </c:pt>
                <c:pt idx="4">
                  <c:v>90-99
Jahre</c:v>
                </c:pt>
              </c:strCache>
            </c:strRef>
          </c:cat>
          <c:val>
            <c:numRef>
              <c:f>'Tabelle2 (2)'!$B$8:$F$8</c:f>
              <c:numCache>
                <c:formatCode>0%</c:formatCode>
                <c:ptCount val="5"/>
                <c:pt idx="0">
                  <c:v>0.7</c:v>
                </c:pt>
                <c:pt idx="1">
                  <c:v>0.48</c:v>
                </c:pt>
                <c:pt idx="2">
                  <c:v>0.36</c:v>
                </c:pt>
                <c:pt idx="3">
                  <c:v>0.27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21-45F3-A5B9-28A3453C3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718144"/>
        <c:axId val="129719680"/>
      </c:barChart>
      <c:catAx>
        <c:axId val="12971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719680"/>
        <c:crossesAt val="0"/>
        <c:auto val="1"/>
        <c:lblAlgn val="ctr"/>
        <c:lblOffset val="100"/>
        <c:noMultiLvlLbl val="0"/>
      </c:catAx>
      <c:valAx>
        <c:axId val="12971968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71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E9F6-C54B-4B74-9505-2863EC54CAA1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00D4C-5694-437D-899D-7768170F51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00D4C-5694-437D-899D-7768170F513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75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04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04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04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04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04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DE" smtClean="0"/>
              <a:t>07.12.2021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219275-1819-4688-88AF-3F28B3F5B4A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BnZUbp9T2fBIEg3udKKCBQ" TargetMode="External"/><Relationship Id="rId3" Type="http://schemas.openxmlformats.org/officeDocument/2006/relationships/hyperlink" Target="http://www.wegeausdereinsamkeit.de/" TargetMode="External"/><Relationship Id="rId7" Type="http://schemas.openxmlformats.org/officeDocument/2006/relationships/hyperlink" Target="https://www.facebook.com/wegeausdereinsamkeit" TargetMode="External"/><Relationship Id="rId2" Type="http://schemas.openxmlformats.org/officeDocument/2006/relationships/hyperlink" Target="mailto:info@wegeausdereinsamkeit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altersfreuden" TargetMode="External"/><Relationship Id="rId5" Type="http://schemas.openxmlformats.org/officeDocument/2006/relationships/hyperlink" Target="https://www.linkedin.com/in/dagmar-hirche-7607318a/" TargetMode="External"/><Relationship Id="rId4" Type="http://schemas.openxmlformats.org/officeDocument/2006/relationships/hyperlink" Target="https://twitter.com/WadeHambu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de.wikipedia.org/wiki/Vereinte_Nation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6781800" cy="4824536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0157"/>
            <a:ext cx="1463040" cy="3840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" y="836710"/>
            <a:ext cx="7236296" cy="51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72688"/>
            <a:ext cx="8229600" cy="5952656"/>
          </a:xfrm>
        </p:spPr>
        <p:txBody>
          <a:bodyPr>
            <a:noAutofit/>
          </a:bodyPr>
          <a:lstStyle/>
          <a:p>
            <a:pPr marL="329184" indent="-329184" defTabSz="877823">
              <a:spcBef>
                <a:spcPts val="500"/>
              </a:spcBef>
              <a:buFont typeface="Arial"/>
              <a:buChar char="•"/>
              <a:defRPr sz="2304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de-DE" sz="2400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Was wir digital umgesetzt haben:</a:t>
            </a:r>
          </a:p>
          <a:p>
            <a:pPr marL="329184" indent="-329184" defTabSz="877823">
              <a:spcBef>
                <a:spcPts val="500"/>
              </a:spcBef>
              <a:buFont typeface="Arial"/>
              <a:buChar char="•"/>
              <a:defRPr sz="2304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de-DE" sz="2400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Gestartet im Herbst 2014 bis heute analog und </a:t>
            </a:r>
            <a:r>
              <a:rPr lang="de-DE" sz="2400" dirty="0" smtClean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digital und Hybrid </a:t>
            </a:r>
            <a:r>
              <a:rPr lang="de-DE" sz="2400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mit </a:t>
            </a:r>
            <a:r>
              <a:rPr lang="de-DE" sz="2400" dirty="0" smtClean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über 16.000 </a:t>
            </a:r>
            <a:r>
              <a:rPr lang="de-DE" sz="2400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Teilnehmern zwischen 65 und 95 erste und weitere Schritte in die digitale Welt gewagt</a:t>
            </a:r>
          </a:p>
          <a:p>
            <a:pPr marL="329184" indent="-329184" defTabSz="877823">
              <a:spcBef>
                <a:spcPts val="500"/>
              </a:spcBef>
              <a:buFont typeface="Arial"/>
              <a:buChar char="•"/>
              <a:defRPr sz="2304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de-DE" sz="2400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Seit März 2020 bis </a:t>
            </a:r>
            <a:r>
              <a:rPr lang="de-DE" sz="2400" dirty="0" smtClean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Dezember 2021 über</a:t>
            </a:r>
            <a:endParaRPr lang="de-DE" sz="2400" dirty="0"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pPr marL="0" indent="0" defTabSz="877823">
              <a:spcBef>
                <a:spcPts val="500"/>
              </a:spcBef>
              <a:buNone/>
              <a:defRPr sz="2304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de-DE" sz="2400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  </a:t>
            </a:r>
            <a:r>
              <a:rPr lang="de-DE" sz="2400" dirty="0" smtClean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500 </a:t>
            </a:r>
            <a:r>
              <a:rPr lang="de-DE" sz="2400" dirty="0" smtClean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Zoom </a:t>
            </a:r>
            <a:r>
              <a:rPr lang="de-DE" sz="2400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Versilberer Runden </a:t>
            </a:r>
            <a:r>
              <a:rPr lang="de-DE" sz="2400" dirty="0" smtClean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durchgeführt</a:t>
            </a:r>
          </a:p>
          <a:p>
            <a:pPr marL="342900" indent="-342900" defTabSz="877823">
              <a:spcBef>
                <a:spcPts val="500"/>
              </a:spcBef>
              <a:buFont typeface="Wingdings" panose="05000000000000000000" pitchFamily="2" charset="2"/>
              <a:buChar char="§"/>
              <a:defRPr sz="2304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de-DE" sz="2400" dirty="0" smtClean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Seit August nun analog, digital und hybrid(analog + digital)</a:t>
            </a:r>
          </a:p>
          <a:p>
            <a:pPr marL="457200" indent="-457200" defTabSz="877823">
              <a:spcBef>
                <a:spcPts val="500"/>
              </a:spcBef>
              <a:defRPr sz="2304">
                <a:latin typeface="Arial Black"/>
                <a:ea typeface="Arial Black"/>
                <a:cs typeface="Arial Black"/>
                <a:sym typeface="Arial Black"/>
              </a:defRPr>
            </a:pPr>
            <a:endParaRPr lang="de-DE" sz="2400" dirty="0" smtClean="0"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  <a:p>
            <a:pPr marL="329184" indent="-329184" defTabSz="877823">
              <a:spcBef>
                <a:spcPts val="500"/>
              </a:spcBef>
              <a:buFont typeface="Arial"/>
              <a:buChar char="•"/>
              <a:defRPr sz="2304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de-DE" sz="2400" dirty="0" smtClean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90</a:t>
            </a:r>
            <a:r>
              <a:rPr lang="de-DE" sz="2400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% Frauen, 85% zwischen 72 Jahren und 87 Jahren, 10% zwischen 65 und 71 Jahren und 5% zwischen 88 und 94 Jahren </a:t>
            </a:r>
          </a:p>
          <a:p>
            <a:pPr marL="329184" indent="-329184" defTabSz="877823">
              <a:spcBef>
                <a:spcPts val="500"/>
              </a:spcBef>
              <a:buFont typeface="Arial"/>
              <a:buChar char="•"/>
              <a:defRPr sz="2304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de-DE" sz="2400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Älteste Teilnehmerin 95 Jahre, 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80" y="188640"/>
            <a:ext cx="146304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8" y="476672"/>
            <a:ext cx="1463040" cy="384048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5985052" cy="3992042"/>
          </a:xfrm>
        </p:spPr>
      </p:pic>
    </p:spTree>
    <p:extLst>
      <p:ext uri="{BB962C8B-B14F-4D97-AF65-F5344CB8AC3E}">
        <p14:creationId xmlns:p14="http://schemas.microsoft.com/office/powerpoint/2010/main" val="30256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Wir bieten in unseren Zoom Digitale Versilbere Runden (vom 25.3.2020 bis heute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über 460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Zoom Runden mit über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16.000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Gästen zwischen 65 und 95 Jahren)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Schulungen, 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Sitz-Yoga,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LachYoga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Sitz-Tanz,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Vorträge,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Lesungen,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Kultur, Theaterworkshop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Partys,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gemeinsamen Spielen,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Kochen und vieles mehr,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Unseren Zoom Raum haben wir seit März 2020 nie geschlossen, denn es braucht Übungsräume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8" y="476672"/>
            <a:ext cx="146304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355160" cy="489371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8" y="476672"/>
            <a:ext cx="146304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87" y="1481138"/>
            <a:ext cx="6784625" cy="4525962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Wege aus der Einsamkeit e.V. www.wegeausdereinsamkeit.de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62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60720"/>
            <a:ext cx="9010248" cy="5664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</a:p>
          <a:p>
            <a:pPr marL="0" indent="0">
              <a:buNone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Hat uns sehr deutlich vor Augen geführt, was es heißt das es kein WLAN in den Wohnungen und den Altenheimen gibt.</a:t>
            </a:r>
          </a:p>
          <a:p>
            <a:pPr marL="0" indent="0">
              <a:buNone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Keine digitalen Kontakte, keine digitalen Unterhaltungsprogramme, keine digitalen Informationen, kein </a:t>
            </a:r>
            <a:r>
              <a:rPr lang="de-DE" sz="2100" dirty="0" err="1">
                <a:latin typeface="Arial" panose="020B0604020202020204" pitchFamily="34" charset="0"/>
                <a:cs typeface="Arial" panose="020B0604020202020204" pitchFamily="34" charset="0"/>
              </a:rPr>
              <a:t>OnlineBanking</a:t>
            </a: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, kein Onlineshoppen,…….</a:t>
            </a:r>
          </a:p>
          <a:p>
            <a:pPr marL="0" indent="0">
              <a:buNone/>
            </a:pP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8" y="476672"/>
            <a:ext cx="146304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8" y="476672"/>
            <a:ext cx="1463040" cy="384048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01" y="860720"/>
            <a:ext cx="5146380" cy="5146380"/>
          </a:xfrm>
        </p:spPr>
      </p:pic>
    </p:spTree>
    <p:extLst>
      <p:ext uri="{BB962C8B-B14F-4D97-AF65-F5344CB8AC3E}">
        <p14:creationId xmlns:p14="http://schemas.microsoft.com/office/powerpoint/2010/main" val="15585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830736" cy="561662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Kostenfreies WLAN im öffentlichen Raum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Kostenfreies WLAN in allen Wohnanlagen/Krankenhäusern/Heimen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Zielgerichte Schulungen der Handhabung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Erklärung der Möglichkeiten und Begrifflichkeiten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Technik unterstützt Menschen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Jeder der digitale Angebote macht muss digitale Bildung anbieten (Wirtschaft, Banken, Behörden, Krankenkassen, …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Öffentlich-Rechtlichen Sender müssen digitale Bildung für alle Altersgruppen anbieten (Beispiel Lernkanal für Kinder/Jugendliche)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Eine Plattform pro Stadt, was für Senioren angeboten wird. Es gibt Städte/Gemeinden die das bereits umgesetzt haben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8" y="476672"/>
            <a:ext cx="146304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8" y="476672"/>
            <a:ext cx="1463040" cy="3840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88641"/>
            <a:ext cx="8784976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400" dirty="0" smtClean="0"/>
              <a:t>„ </a:t>
            </a:r>
            <a:r>
              <a:rPr lang="de-DE" sz="2400" b="1" dirty="0" smtClean="0"/>
              <a:t>Digitale Teilhabe im Alter</a:t>
            </a:r>
            <a:r>
              <a:rPr lang="de-DE" sz="2400" dirty="0" smtClean="0"/>
              <a:t>“ </a:t>
            </a:r>
            <a:endParaRPr lang="de-DE" sz="2400" dirty="0" smtClean="0"/>
          </a:p>
          <a:p>
            <a:pPr marL="0" indent="0" algn="ctr">
              <a:buNone/>
            </a:pPr>
            <a:r>
              <a:rPr lang="de-DE" sz="2400" dirty="0" smtClean="0"/>
              <a:t>Berliner Ratschlag für Demokratie</a:t>
            </a:r>
            <a:endParaRPr lang="de-D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Dagmar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Hirche</a:t>
            </a:r>
          </a:p>
          <a:p>
            <a:pPr marL="0" indent="0" algn="ctr">
              <a:buNone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Vorstands-und Gründungsmitglied vom Verein Wege aus der Einsamkeit e.V.</a:t>
            </a:r>
          </a:p>
          <a:p>
            <a:pPr marL="0" indent="0" algn="ctr">
              <a:buNone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Lübecker Straße 1, 22087 Hamburg </a:t>
            </a:r>
          </a:p>
          <a:p>
            <a:pPr marL="0" indent="0" algn="ctr">
              <a:buNone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Telefon 040 42236223200 </a:t>
            </a:r>
            <a:endParaRPr lang="de-D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info@wegeausdereinsamkeit.de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www.wegeausdereinsamkeit.de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twitter.com/WadeHamburg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https://www.linkedin.com/in/dagmar-hirche-7607318a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www.instagram.com/altersfreuden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www.facebook.com/wegeausdereinsamkeit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www.youtube.com/channel/UCBnZUbp9T2fBIEg3udKKCBQ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8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830736" cy="5616624"/>
          </a:xfrm>
        </p:spPr>
        <p:txBody>
          <a:bodyPr>
            <a:noAutofit/>
          </a:bodyPr>
          <a:lstStyle/>
          <a:p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Unsere ganzen Aktivitäten finanzieren wir ausschl. über Spenden von Unternehmen und privat Personen. Förderungen vom Staat oder von Stiftungen haben wir bisher noch nie in Anspruch nehmen müssen.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Spendenkonto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Hamburger Sparkasse 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DE21 2005 0550 1261 1630 99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Unser Mutmachbuch Wir versilbern das Netz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ISBN 978-3-96194-081-3 als Druck und als E-Book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8" y="476672"/>
            <a:ext cx="1463040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297437" cy="429743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8" y="476672"/>
            <a:ext cx="1463040" cy="3840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3865612" cy="38656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843808" y="5301208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Niemals!!!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156176" y="5373216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Kleine Schritte führen</a:t>
            </a:r>
          </a:p>
          <a:p>
            <a:r>
              <a:rPr lang="de-DE" dirty="0" smtClean="0"/>
              <a:t>zum Erfolg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0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88641"/>
            <a:ext cx="8784976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915"/>
            <a:ext cx="3816424" cy="572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548680"/>
            <a:ext cx="81369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Wir, das ist der Verein Wege aus der Einsamkeit e.V. der 2007 gegründet wurde und bei dem sich alles um das Alter dreht.</a:t>
            </a:r>
            <a:br>
              <a:rPr lang="de-DE" sz="2600" dirty="0"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</a:b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Wir wollen, dass das Image vom Alter positiver gesehen wird</a:t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Unser TOP Thema seit </a:t>
            </a:r>
            <a:r>
              <a:rPr 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Jahren ist, die Digitalisierung und die Teilhabe der Menschen 65+ in dieser digitalen Welt. Wir müssen eine digitale Spaltung Jung/Alt und Arm/Reich und Zuhause/Altenheim verhindern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0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Wer ist online?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7704" y="5301208"/>
            <a:ext cx="27767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Quelle D21-Digital-Index 2020/2021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784625" cy="4525962"/>
          </a:xfrm>
        </p:spPr>
      </p:pic>
    </p:spTree>
    <p:extLst>
      <p:ext uri="{BB962C8B-B14F-4D97-AF65-F5344CB8AC3E}">
        <p14:creationId xmlns:p14="http://schemas.microsoft.com/office/powerpoint/2010/main" val="4122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Wege aus der Einsamkeit e.V. www.wegeausdereinsamkeit.de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47579" y="5958545"/>
            <a:ext cx="27767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Quelle D21-Digital-Index 2020/2021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015614"/>
              </p:ext>
            </p:extLst>
          </p:nvPr>
        </p:nvGraphicFramePr>
        <p:xfrm>
          <a:off x="179512" y="129843"/>
          <a:ext cx="5156431" cy="582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987560"/>
              </p:ext>
            </p:extLst>
          </p:nvPr>
        </p:nvGraphicFramePr>
        <p:xfrm>
          <a:off x="5555412" y="129843"/>
          <a:ext cx="3481084" cy="602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43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183639" y="5805264"/>
            <a:ext cx="27767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Quelle D21-Digital-Index 2020/2021</a:t>
            </a:r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577576"/>
              </p:ext>
            </p:extLst>
          </p:nvPr>
        </p:nvGraphicFramePr>
        <p:xfrm>
          <a:off x="251520" y="502459"/>
          <a:ext cx="8640960" cy="530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91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147635" y="5877272"/>
            <a:ext cx="27767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Quelle D21-Digital-Index 2020/2021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914678"/>
              </p:ext>
            </p:extLst>
          </p:nvPr>
        </p:nvGraphicFramePr>
        <p:xfrm>
          <a:off x="251520" y="476671"/>
          <a:ext cx="8568952" cy="539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01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60720"/>
            <a:ext cx="8229600" cy="526544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Senioren-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Flashmob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Kopfhörer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Party im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angesagten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Club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Hamburg.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Digitalisierung.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sz="1800" dirty="0"/>
              <a:t>Weltseniorentag </a:t>
            </a:r>
            <a:r>
              <a:rPr lang="de-DE" sz="1800" dirty="0" smtClean="0"/>
              <a:t>der</a:t>
            </a:r>
            <a:r>
              <a:rPr lang="de-DE" sz="1800" dirty="0"/>
              <a:t> </a:t>
            </a:r>
            <a:r>
              <a:rPr lang="de-DE" sz="1800" dirty="0">
                <a:hlinkClick r:id="rId2"/>
              </a:rPr>
              <a:t>Vereinten Nationen</a:t>
            </a:r>
            <a:r>
              <a:rPr lang="de-DE" sz="1800" dirty="0"/>
              <a:t> vom 19. Dezember </a:t>
            </a:r>
            <a:r>
              <a:rPr lang="de-DE" sz="1800" dirty="0" smtClean="0"/>
              <a:t>1990 seit 1991</a:t>
            </a:r>
          </a:p>
          <a:p>
            <a:pPr algn="ctr"/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07.12.2021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Wege aus der Einsamkeit e.V. www.wegeausdereinsamkeit.de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8" y="476672"/>
            <a:ext cx="1463040" cy="38404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48" y="3068960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598</Words>
  <Application>Microsoft Office PowerPoint</Application>
  <PresentationFormat>Bildschirmpräsentation (4:3)</PresentationFormat>
  <Paragraphs>129</Paragraphs>
  <Slides>21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Deimos</vt:lpstr>
      <vt:lpstr>      </vt:lpstr>
      <vt:lpstr>PowerPoint-Präsentation</vt:lpstr>
      <vt:lpstr>PowerPoint-Präsentation</vt:lpstr>
      <vt:lpstr>PowerPoint-Präsentation</vt:lpstr>
      <vt:lpstr>Wer ist online?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versilbern das Netz. Smarthome/EHealth und durch die digitale Welt mit der Welt verbunden sein. Wie wir Menschen 65+ in die neue digitale Welt mitnehmen können</dc:title>
  <dc:creator>Dagmar Hirche</dc:creator>
  <cp:lastModifiedBy>Dagmar Hirche</cp:lastModifiedBy>
  <cp:revision>145</cp:revision>
  <cp:lastPrinted>2016-08-11T12:03:57Z</cp:lastPrinted>
  <dcterms:created xsi:type="dcterms:W3CDTF">2016-08-02T09:11:35Z</dcterms:created>
  <dcterms:modified xsi:type="dcterms:W3CDTF">2022-01-03T11:48:18Z</dcterms:modified>
</cp:coreProperties>
</file>