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9"/>
  </p:notesMasterIdLst>
  <p:sldIdLst>
    <p:sldId id="260" r:id="rId5"/>
    <p:sldId id="258" r:id="rId6"/>
    <p:sldId id="270" r:id="rId7"/>
    <p:sldId id="26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ke Schilling" initials="ES" lastIdx="1" clrIdx="0">
    <p:extLst>
      <p:ext uri="{19B8F6BF-5375-455C-9EA6-DF929625EA0E}">
        <p15:presenceInfo xmlns:p15="http://schemas.microsoft.com/office/powerpoint/2012/main" userId="S::e.schilling@silbernetz.de::2dee3e80-0339-46b5-9598-63979cdd56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84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ke Schilling" userId="2dee3e80-0339-46b5-9598-63979cdd56e2" providerId="ADAL" clId="{E2B0010D-86EA-4AE6-B884-6544793DE784}"/>
    <pc:docChg chg="custSel modSld">
      <pc:chgData name="Elke Schilling" userId="2dee3e80-0339-46b5-9598-63979cdd56e2" providerId="ADAL" clId="{E2B0010D-86EA-4AE6-B884-6544793DE784}" dt="2022-01-31T14:03:32.772" v="6" actId="1076"/>
      <pc:docMkLst>
        <pc:docMk/>
      </pc:docMkLst>
      <pc:sldChg chg="modSp mod">
        <pc:chgData name="Elke Schilling" userId="2dee3e80-0339-46b5-9598-63979cdd56e2" providerId="ADAL" clId="{E2B0010D-86EA-4AE6-B884-6544793DE784}" dt="2022-01-31T13:58:26.738" v="5" actId="5793"/>
        <pc:sldMkLst>
          <pc:docMk/>
          <pc:sldMk cId="660531970" sldId="260"/>
        </pc:sldMkLst>
        <pc:spChg chg="mod">
          <ac:chgData name="Elke Schilling" userId="2dee3e80-0339-46b5-9598-63979cdd56e2" providerId="ADAL" clId="{E2B0010D-86EA-4AE6-B884-6544793DE784}" dt="2022-01-31T13:58:26.738" v="5" actId="5793"/>
          <ac:spMkLst>
            <pc:docMk/>
            <pc:sldMk cId="660531970" sldId="260"/>
            <ac:spMk id="14" creationId="{90F412F8-9FA5-4B7B-A35A-6D44D46448FB}"/>
          </ac:spMkLst>
        </pc:spChg>
      </pc:sldChg>
      <pc:sldChg chg="modSp mod">
        <pc:chgData name="Elke Schilling" userId="2dee3e80-0339-46b5-9598-63979cdd56e2" providerId="ADAL" clId="{E2B0010D-86EA-4AE6-B884-6544793DE784}" dt="2022-01-31T14:03:32.772" v="6" actId="1076"/>
        <pc:sldMkLst>
          <pc:docMk/>
          <pc:sldMk cId="4211181279" sldId="270"/>
        </pc:sldMkLst>
        <pc:spChg chg="mod">
          <ac:chgData name="Elke Schilling" userId="2dee3e80-0339-46b5-9598-63979cdd56e2" providerId="ADAL" clId="{E2B0010D-86EA-4AE6-B884-6544793DE784}" dt="2022-01-31T14:03:32.772" v="6" actId="1076"/>
          <ac:spMkLst>
            <pc:docMk/>
            <pc:sldMk cId="4211181279" sldId="270"/>
            <ac:spMk id="11" creationId="{2333E3F4-B45E-45EC-9164-69F45D8D24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84F7D-6245-4C1E-A5CC-F419C781BF3A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99BE6-BBB3-4C36-B49A-0E1FB44E3DC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6535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99BE6-BBB3-4C36-B49A-0E1FB44E3DC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54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99BE6-BBB3-4C36-B49A-0E1FB44E3DC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408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4279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83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111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614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331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22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499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26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02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0744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922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687EE-4270-4CAA-84F9-9BFB371894FD}" type="datetimeFigureOut">
              <a:rPr lang="de-DE" smtClean="0"/>
              <a:t>31.01.2022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C987-55E5-46DA-AFC8-CEFCA7A72F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46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2BF99E7-1443-4518-B271-ADC6ADDEF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99"/>
          <a:stretch/>
        </p:blipFill>
        <p:spPr>
          <a:xfrm>
            <a:off x="8338209" y="294764"/>
            <a:ext cx="2116961" cy="155408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519437C1-5B17-4DC4-A69E-F966768022D3}"/>
              </a:ext>
            </a:extLst>
          </p:cNvPr>
          <p:cNvSpPr/>
          <p:nvPr/>
        </p:nvSpPr>
        <p:spPr>
          <a:xfrm>
            <a:off x="737233" y="1848848"/>
            <a:ext cx="4881214" cy="47861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7F49DE9-B178-44D2-B683-D335307F80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r="13701"/>
          <a:stretch/>
        </p:blipFill>
        <p:spPr>
          <a:xfrm>
            <a:off x="5618448" y="0"/>
            <a:ext cx="6812280" cy="6858000"/>
          </a:xfrm>
          <a:prstGeom prst="rect">
            <a:avLst/>
          </a:prstGeom>
          <a:solidFill>
            <a:schemeClr val="accent1">
              <a:lumMod val="75000"/>
              <a:alpha val="91000"/>
            </a:schemeClr>
          </a:solidFill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F7CA643-CD5E-4DAF-BAD1-3C20F80D6782}"/>
              </a:ext>
            </a:extLst>
          </p:cNvPr>
          <p:cNvSpPr txBox="1"/>
          <p:nvPr/>
        </p:nvSpPr>
        <p:spPr>
          <a:xfrm>
            <a:off x="1014760" y="1880848"/>
            <a:ext cx="4603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Source Sans Pro" panose="020B0503030403020204" pitchFamily="34" charset="0"/>
                <a:cs typeface="Calibri" panose="020F0502020204030204" pitchFamily="34" charset="0"/>
              </a:rPr>
              <a:t>Silbernetz – warum?</a:t>
            </a:r>
            <a:r>
              <a:rPr lang="de-DE" sz="2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ea typeface="Source Sans Pro" panose="020B0503030403020204" pitchFamily="34" charset="0"/>
              </a:rPr>
              <a:t> </a:t>
            </a:r>
          </a:p>
        </p:txBody>
      </p:sp>
      <p:sp>
        <p:nvSpPr>
          <p:cNvPr id="13" name="Text Box 1">
            <a:extLst>
              <a:ext uri="{FF2B5EF4-FFF2-40B4-BE49-F238E27FC236}">
                <a16:creationId xmlns:a16="http://schemas.microsoft.com/office/drawing/2014/main" id="{97D5D173-1272-44F0-B9C1-858B59331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337" y="2392146"/>
            <a:ext cx="3233853" cy="147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102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102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102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2000" b="1" dirty="0">
                <a:ea typeface="Source Sans Pro" panose="020B0503030403020204" pitchFamily="34" charset="0"/>
                <a:cs typeface="Calibri" panose="020F0502020204030204" pitchFamily="34" charset="0"/>
              </a:rPr>
              <a:t>Rund 8 Mio. Menschen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2000" dirty="0">
                <a:ea typeface="Source Sans Pro" panose="020B0503030403020204" pitchFamily="34" charset="0"/>
                <a:cs typeface="Calibri" panose="020F0502020204030204" pitchFamily="34" charset="0"/>
              </a:rPr>
              <a:t>Jede*r dritte Ältere, jede*r zweite Hochaltrige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de-DE" sz="2000" dirty="0">
                <a:ea typeface="Source Sans Pro" panose="020B0503030403020204" pitchFamily="34" charset="0"/>
                <a:cs typeface="Calibri" panose="020F0502020204030204" pitchFamily="34" charset="0"/>
              </a:rPr>
              <a:t>hat Einsamkeitsgefühle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DD299AC-ACCF-4FED-B980-9C262EC56BDB}"/>
              </a:ext>
            </a:extLst>
          </p:cNvPr>
          <p:cNvSpPr txBox="1"/>
          <p:nvPr/>
        </p:nvSpPr>
        <p:spPr>
          <a:xfrm>
            <a:off x="413797" y="673015"/>
            <a:ext cx="52046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„ 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ea typeface="Source Sans Pro" panose="020B0503030403020204" pitchFamily="34" charset="0"/>
              </a:rPr>
              <a:t>Einfach mal reden          </a:t>
            </a:r>
          </a:p>
          <a:p>
            <a:r>
              <a:rPr lang="de-DE" dirty="0">
                <a:solidFill>
                  <a:schemeClr val="bg1">
                    <a:lumMod val="95000"/>
                  </a:schemeClr>
                </a:solidFill>
                <a:ea typeface="Source Sans Pro" panose="020B0503030403020204" pitchFamily="34" charset="0"/>
              </a:rPr>
              <a:t>                        2.2.2022  Nachbarschaftshelfer*innen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A52F3D-08EA-4267-9210-6734CB9714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36" y="294764"/>
            <a:ext cx="2116028" cy="155408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9A9F554-E1B2-420C-B08A-06C3ECCEA3B0}"/>
              </a:ext>
            </a:extLst>
          </p:cNvPr>
          <p:cNvSpPr txBox="1"/>
          <p:nvPr/>
        </p:nvSpPr>
        <p:spPr>
          <a:xfrm>
            <a:off x="2040672" y="3698000"/>
            <a:ext cx="32543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Gesundheitsrisiken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zum Beispiel Herzinfarktrisiko </a:t>
            </a:r>
          </a:p>
          <a:p>
            <a:pPr marL="285750" indent="-285750">
              <a:buFont typeface="Wingdings" panose="05000000000000000000" pitchFamily="2" charset="2"/>
              <a:buChar char="ñ"/>
            </a:pPr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24 Prozent, </a:t>
            </a:r>
          </a:p>
          <a:p>
            <a:pPr marL="285750" indent="-285750">
              <a:buFont typeface="Wingdings" panose="05000000000000000000" pitchFamily="2" charset="2"/>
              <a:buChar char="ñ"/>
            </a:pPr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Demenz, Depression</a:t>
            </a:r>
          </a:p>
          <a:p>
            <a:pPr marL="285750" indent="-285750">
              <a:buFont typeface="Wingdings" panose="05000000000000000000" pitchFamily="2" charset="2"/>
              <a:buChar char="ñ"/>
            </a:pPr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frühes Sterben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0F412F8-9FA5-4B7B-A35A-6D44D46448FB}"/>
              </a:ext>
            </a:extLst>
          </p:cNvPr>
          <p:cNvSpPr txBox="1"/>
          <p:nvPr/>
        </p:nvSpPr>
        <p:spPr>
          <a:xfrm>
            <a:off x="2040672" y="5236370"/>
            <a:ext cx="35777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ea typeface="Source Sans Pro" panose="020B0503030403020204" pitchFamily="34" charset="0"/>
              </a:rPr>
              <a:t>Strukturelle Lücke</a:t>
            </a:r>
          </a:p>
          <a:p>
            <a:r>
              <a:rPr lang="de-DE" dirty="0">
                <a:ea typeface="Source Sans Pro" panose="020B0503030403020204" pitchFamily="34" charset="0"/>
              </a:rPr>
              <a:t>Fast 40 Prozent der Älteren </a:t>
            </a:r>
          </a:p>
          <a:p>
            <a:r>
              <a:rPr lang="de-DE" dirty="0">
                <a:ea typeface="Source Sans Pro" panose="020B0503030403020204" pitchFamily="34" charset="0"/>
              </a:rPr>
              <a:t>sind ohne Informationen</a:t>
            </a:r>
          </a:p>
          <a:p>
            <a:r>
              <a:rPr lang="de-DE" dirty="0">
                <a:ea typeface="Source Sans Pro" panose="020B0503030403020204" pitchFamily="34" charset="0"/>
              </a:rPr>
              <a:t>zu Angeboten vor Ort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15BA3C9-106C-46A6-B4E1-30CC48A1024E}"/>
              </a:ext>
            </a:extLst>
          </p:cNvPr>
          <p:cNvSpPr/>
          <p:nvPr/>
        </p:nvSpPr>
        <p:spPr>
          <a:xfrm>
            <a:off x="1304182" y="2548761"/>
            <a:ext cx="439587" cy="4007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</a:t>
            </a:r>
            <a:endParaRPr lang="de-DE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11640366-4E72-4F0C-ABD9-08C2EF8EA523}"/>
              </a:ext>
            </a:extLst>
          </p:cNvPr>
          <p:cNvSpPr/>
          <p:nvPr/>
        </p:nvSpPr>
        <p:spPr>
          <a:xfrm>
            <a:off x="1264071" y="3711737"/>
            <a:ext cx="478361" cy="4007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</a:t>
            </a:r>
            <a:endParaRPr lang="de-DE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6E6914C-ED61-4C87-B574-305FE5C8A0BB}"/>
              </a:ext>
            </a:extLst>
          </p:cNvPr>
          <p:cNvSpPr/>
          <p:nvPr/>
        </p:nvSpPr>
        <p:spPr>
          <a:xfrm>
            <a:off x="1323130" y="5236369"/>
            <a:ext cx="478361" cy="40071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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0531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19437C1-5B17-4DC4-A69E-F966768022D3}"/>
              </a:ext>
            </a:extLst>
          </p:cNvPr>
          <p:cNvSpPr/>
          <p:nvPr/>
        </p:nvSpPr>
        <p:spPr>
          <a:xfrm>
            <a:off x="1381125" y="2171700"/>
            <a:ext cx="9429750" cy="3943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333E3F4-B45E-45EC-9164-69F45D8D2495}"/>
              </a:ext>
            </a:extLst>
          </p:cNvPr>
          <p:cNvSpPr txBox="1"/>
          <p:nvPr/>
        </p:nvSpPr>
        <p:spPr>
          <a:xfrm>
            <a:off x="2524124" y="2363726"/>
            <a:ext cx="6315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Silbernetz ist dreistufig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3396660-CF38-4386-8EF4-D3FDA545D6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1" t="6500"/>
          <a:stretch/>
        </p:blipFill>
        <p:spPr>
          <a:xfrm>
            <a:off x="2638552" y="3307527"/>
            <a:ext cx="1960118" cy="201797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469ECEC-CBFC-4240-A35D-ACD43E597861}"/>
              </a:ext>
            </a:extLst>
          </p:cNvPr>
          <p:cNvSpPr txBox="1"/>
          <p:nvPr/>
        </p:nvSpPr>
        <p:spPr>
          <a:xfrm>
            <a:off x="2524124" y="5269029"/>
            <a:ext cx="217616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Silbertelefo</a:t>
            </a:r>
            <a:r>
              <a:rPr 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n</a:t>
            </a:r>
          </a:p>
          <a:p>
            <a:r>
              <a:rPr 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- einfach mal reden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0FA6CE-3CE8-4580-9410-B6FB44C9F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514" y="3307527"/>
            <a:ext cx="2857852" cy="201954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FF71867-E61D-4BE4-BEBA-9CF8488D70A9}"/>
              </a:ext>
            </a:extLst>
          </p:cNvPr>
          <p:cNvSpPr txBox="1"/>
          <p:nvPr/>
        </p:nvSpPr>
        <p:spPr>
          <a:xfrm>
            <a:off x="4936480" y="5269029"/>
            <a:ext cx="3191828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Silbernetzfreundschaft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- vertrauter Kontakt</a:t>
            </a:r>
            <a:r>
              <a:rPr lang="de-DE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011934E-084E-4CE6-AC83-508A19E44A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/>
          <a:stretch/>
        </p:blipFill>
        <p:spPr>
          <a:xfrm>
            <a:off x="8363249" y="3307527"/>
            <a:ext cx="1977742" cy="20357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E52E206-45EA-46D5-963A-1A2BE8201C9C}"/>
              </a:ext>
            </a:extLst>
          </p:cNvPr>
          <p:cNvSpPr txBox="1"/>
          <p:nvPr/>
        </p:nvSpPr>
        <p:spPr>
          <a:xfrm>
            <a:off x="8227342" y="5269029"/>
            <a:ext cx="2583533" cy="100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5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Silberinfo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- Türöffner vor Ort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26CD749-CFEE-45EC-AC85-2C6040CFE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29" y="375755"/>
            <a:ext cx="1340005" cy="1340005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D7B787-9CD1-4D18-9E77-983ADEB78AFC}"/>
              </a:ext>
            </a:extLst>
          </p:cNvPr>
          <p:cNvSpPr txBox="1"/>
          <p:nvPr/>
        </p:nvSpPr>
        <p:spPr>
          <a:xfrm>
            <a:off x="1115122" y="742950"/>
            <a:ext cx="854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„ </a:t>
            </a:r>
            <a:r>
              <a:rPr lang="de-DE" sz="3200" dirty="0">
                <a:solidFill>
                  <a:schemeClr val="bg1">
                    <a:lumMod val="95000"/>
                  </a:schemeClr>
                </a:solidFill>
                <a:ea typeface="Source Sans Pro" panose="020B0503030403020204" pitchFamily="34" charset="0"/>
              </a:rPr>
              <a:t>Unsere Lösung – niedrigschwellig, eigenaktiv</a:t>
            </a:r>
          </a:p>
        </p:txBody>
      </p:sp>
    </p:spTree>
    <p:extLst>
      <p:ext uri="{BB962C8B-B14F-4D97-AF65-F5344CB8AC3E}">
        <p14:creationId xmlns:p14="http://schemas.microsoft.com/office/powerpoint/2010/main" val="2292545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19437C1-5B17-4DC4-A69E-F966768022D3}"/>
              </a:ext>
            </a:extLst>
          </p:cNvPr>
          <p:cNvSpPr/>
          <p:nvPr/>
        </p:nvSpPr>
        <p:spPr>
          <a:xfrm>
            <a:off x="1423270" y="2337037"/>
            <a:ext cx="9429750" cy="3943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D96C56E-6529-4405-96A3-A2506951285F}"/>
              </a:ext>
            </a:extLst>
          </p:cNvPr>
          <p:cNvSpPr/>
          <p:nvPr/>
        </p:nvSpPr>
        <p:spPr>
          <a:xfrm>
            <a:off x="1691825" y="2997499"/>
            <a:ext cx="434340" cy="43434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</a:t>
            </a:r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B0D4808-2F35-42F0-BF25-F936540B7EE4}"/>
              </a:ext>
            </a:extLst>
          </p:cNvPr>
          <p:cNvSpPr/>
          <p:nvPr/>
        </p:nvSpPr>
        <p:spPr>
          <a:xfrm>
            <a:off x="1683834" y="4995746"/>
            <a:ext cx="449765" cy="4219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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333E3F4-B45E-45EC-9164-69F45D8D2495}"/>
              </a:ext>
            </a:extLst>
          </p:cNvPr>
          <p:cNvSpPr txBox="1"/>
          <p:nvPr/>
        </p:nvSpPr>
        <p:spPr>
          <a:xfrm>
            <a:off x="2277868" y="2799170"/>
            <a:ext cx="3994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200 Anrufende täglich deutschlandweit</a:t>
            </a:r>
            <a:endParaRPr lang="de-DE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14 Stunden täglich, 75 Telefonist*innen, 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250 000 Anrufe seit 24.9.2018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Themen: Einsamkeit, Alltag, 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Positive Rückmeldungen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Ängste, Depressivität</a:t>
            </a:r>
          </a:p>
          <a:p>
            <a:endParaRPr lang="de-DE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7928915-3ADD-48BD-9318-33B9F2F32256}"/>
              </a:ext>
            </a:extLst>
          </p:cNvPr>
          <p:cNvSpPr/>
          <p:nvPr/>
        </p:nvSpPr>
        <p:spPr>
          <a:xfrm>
            <a:off x="6330455" y="2870548"/>
            <a:ext cx="434340" cy="43076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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9FDDA71-C881-49C6-85F0-ECA58D394D7E}"/>
              </a:ext>
            </a:extLst>
          </p:cNvPr>
          <p:cNvSpPr txBox="1"/>
          <p:nvPr/>
        </p:nvSpPr>
        <p:spPr>
          <a:xfrm>
            <a:off x="2291985" y="4767270"/>
            <a:ext cx="38022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ea typeface="Source Sans Pro" panose="020B0503030403020204" pitchFamily="34" charset="0"/>
              </a:rPr>
              <a:t>170 aktive Freundschaften</a:t>
            </a:r>
          </a:p>
          <a:p>
            <a:r>
              <a:rPr lang="de-DE" dirty="0">
                <a:ea typeface="Source Sans Pro" panose="020B0503030403020204" pitchFamily="34" charset="0"/>
              </a:rPr>
              <a:t>455 Anfragen (Senior*innen)</a:t>
            </a:r>
          </a:p>
          <a:p>
            <a:r>
              <a:rPr lang="de-DE" dirty="0">
                <a:ea typeface="Source Sans Pro" panose="020B0503030403020204" pitchFamily="34" charset="0"/>
              </a:rPr>
              <a:t>270 Silbernetz-Freund*innen</a:t>
            </a:r>
          </a:p>
          <a:p>
            <a:r>
              <a:rPr lang="de-DE" dirty="0">
                <a:ea typeface="Source Sans Pro" panose="020B0503030403020204" pitchFamily="34" charset="0"/>
              </a:rPr>
              <a:t>2 seit November 2018</a:t>
            </a:r>
          </a:p>
          <a:p>
            <a:endParaRPr lang="de-DE" dirty="0">
              <a:ea typeface="Source Sans Pro" panose="020B0503030403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13F4D8E-36C8-4670-B8B9-F603D28D15EF}"/>
              </a:ext>
            </a:extLst>
          </p:cNvPr>
          <p:cNvSpPr txBox="1"/>
          <p:nvPr/>
        </p:nvSpPr>
        <p:spPr>
          <a:xfrm>
            <a:off x="6882762" y="2614504"/>
            <a:ext cx="3885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Finanzierung </a:t>
            </a:r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2020 - Kosten 610 000 € 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Land Berlin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Eigenmittel Verein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Jobcenter, Stiftungen, Spenden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FE173FF-B30E-4878-91F0-E4CCB8120392}"/>
              </a:ext>
            </a:extLst>
          </p:cNvPr>
          <p:cNvSpPr txBox="1"/>
          <p:nvPr/>
        </p:nvSpPr>
        <p:spPr>
          <a:xfrm>
            <a:off x="2255520" y="987311"/>
            <a:ext cx="563256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000" dirty="0">
                <a:solidFill>
                  <a:schemeClr val="bg1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„</a:t>
            </a:r>
            <a:r>
              <a:rPr lang="de-DE" sz="3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Silbernetz – Dimensionen aktuell</a:t>
            </a:r>
          </a:p>
          <a:p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E0D135-7AD0-41DA-90D9-408671D9A34B}"/>
              </a:ext>
            </a:extLst>
          </p:cNvPr>
          <p:cNvSpPr txBox="1"/>
          <p:nvPr/>
        </p:nvSpPr>
        <p:spPr>
          <a:xfrm>
            <a:off x="6882762" y="3914077"/>
            <a:ext cx="37902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ea typeface="Source Sans Pro" panose="020B0503030403020204" pitchFamily="34" charset="0"/>
              </a:rPr>
              <a:t>Informationen - Türöffner</a:t>
            </a:r>
          </a:p>
          <a:p>
            <a:r>
              <a:rPr lang="de-DE" dirty="0">
                <a:ea typeface="Source Sans Pro" panose="020B0503030403020204" pitchFamily="34" charset="0"/>
              </a:rPr>
              <a:t>Corona 116/117 u.v.a.;  bundesweit</a:t>
            </a:r>
          </a:p>
          <a:p>
            <a:r>
              <a:rPr lang="de-DE" dirty="0">
                <a:ea typeface="Source Sans Pro" panose="020B0503030403020204" pitchFamily="34" charset="0"/>
              </a:rPr>
              <a:t>Hilfelotse Berlin/Internetrecherche</a:t>
            </a:r>
          </a:p>
          <a:p>
            <a:r>
              <a:rPr lang="de-DE" dirty="0">
                <a:ea typeface="Source Sans Pro" panose="020B0503030403020204" pitchFamily="34" charset="0"/>
              </a:rPr>
              <a:t>Empirisches Wissen über Hochaltrige</a:t>
            </a:r>
          </a:p>
          <a:p>
            <a:endParaRPr lang="de-DE" dirty="0">
              <a:ea typeface="Source Sans Pro" panose="020B0503030403020204" pitchFamily="34" charset="0"/>
            </a:endParaRPr>
          </a:p>
          <a:p>
            <a:r>
              <a:rPr lang="de-DE" b="1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Wirkung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30-50% Anrufer*</a:t>
            </a:r>
            <a:r>
              <a:rPr lang="de-DE" dirty="0" err="1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innenfeedback</a:t>
            </a:r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de-DE" dirty="0"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             „Danke!“ </a:t>
            </a:r>
          </a:p>
          <a:p>
            <a:endParaRPr lang="de-DE" dirty="0">
              <a:ea typeface="Source Sans Pro" panose="020B0503030403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9AE518A-BF0A-4D7B-A231-7A9365018987}"/>
              </a:ext>
            </a:extLst>
          </p:cNvPr>
          <p:cNvSpPr/>
          <p:nvPr/>
        </p:nvSpPr>
        <p:spPr>
          <a:xfrm>
            <a:off x="6302578" y="4308712"/>
            <a:ext cx="449765" cy="42198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</a:t>
            </a:r>
            <a:endParaRPr lang="de-DE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E5FB155-4EEC-459B-A971-9E454AED1136}"/>
              </a:ext>
            </a:extLst>
          </p:cNvPr>
          <p:cNvSpPr/>
          <p:nvPr/>
        </p:nvSpPr>
        <p:spPr>
          <a:xfrm>
            <a:off x="6272422" y="5544457"/>
            <a:ext cx="492373" cy="4712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  <a:sym typeface="Webdings" panose="05030102010509060703" pitchFamily="18" charset="2"/>
              </a:rPr>
              <a:t>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06C0B6-5943-436A-98DB-7D7BA299C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029" y="375755"/>
            <a:ext cx="1340005" cy="134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8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54165F0-B1CD-418D-8F27-CBE17B623F03}"/>
              </a:ext>
            </a:extLst>
          </p:cNvPr>
          <p:cNvSpPr/>
          <p:nvPr/>
        </p:nvSpPr>
        <p:spPr>
          <a:xfrm>
            <a:off x="-99060" y="-437742"/>
            <a:ext cx="12390120" cy="9006840"/>
          </a:xfrm>
          <a:prstGeom prst="rect">
            <a:avLst/>
          </a:prstGeom>
          <a:blipFill dpi="0" rotWithShape="1">
            <a:blip r:embed="rId3">
              <a:alphaModFix amt="39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049015F-AE08-4A14-BEDD-AB2FEDEB74D1}"/>
              </a:ext>
            </a:extLst>
          </p:cNvPr>
          <p:cNvSpPr/>
          <p:nvPr/>
        </p:nvSpPr>
        <p:spPr>
          <a:xfrm>
            <a:off x="7293070" y="534823"/>
            <a:ext cx="4237672" cy="50863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B2480572-49D2-41B3-A043-C6FFF225B11F}"/>
              </a:ext>
            </a:extLst>
          </p:cNvPr>
          <p:cNvSpPr/>
          <p:nvPr/>
        </p:nvSpPr>
        <p:spPr>
          <a:xfrm>
            <a:off x="7563327" y="1024527"/>
            <a:ext cx="4237672" cy="374731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E29B026-5521-4913-9EBF-7F1296DDFCD1}"/>
              </a:ext>
            </a:extLst>
          </p:cNvPr>
          <p:cNvSpPr txBox="1"/>
          <p:nvPr/>
        </p:nvSpPr>
        <p:spPr>
          <a:xfrm>
            <a:off x="7836478" y="1766634"/>
            <a:ext cx="5949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ea typeface="Source Sans Pro" panose="020B0503030403020204" pitchFamily="34" charset="0"/>
              </a:rPr>
              <a:t>www.silbernetz.org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F7A145-3D07-424E-9496-A9B0997F1E9C}"/>
              </a:ext>
            </a:extLst>
          </p:cNvPr>
          <p:cNvSpPr txBox="1"/>
          <p:nvPr/>
        </p:nvSpPr>
        <p:spPr>
          <a:xfrm>
            <a:off x="7718925" y="2505599"/>
            <a:ext cx="40568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ea typeface="Source Sans Pro" panose="020B0503030403020204" pitchFamily="34" charset="0"/>
              </a:rPr>
              <a:t>Welche Rolle können hier Nachbar-</a:t>
            </a:r>
            <a:r>
              <a:rPr lang="de-DE" sz="3000" b="1" dirty="0" err="1">
                <a:ea typeface="Source Sans Pro" panose="020B0503030403020204" pitchFamily="34" charset="0"/>
              </a:rPr>
              <a:t>schaftshelfer</a:t>
            </a:r>
            <a:r>
              <a:rPr lang="de-DE" sz="3000" b="1" dirty="0">
                <a:ea typeface="Source Sans Pro" panose="020B0503030403020204" pitchFamily="34" charset="0"/>
              </a:rPr>
              <a:t>*innen spielen?</a:t>
            </a:r>
          </a:p>
          <a:p>
            <a:endParaRPr lang="de-DE" sz="3000" dirty="0">
              <a:ea typeface="Source Sans Pro" panose="020B0503030403020204" pitchFamily="34" charset="0"/>
            </a:endParaRPr>
          </a:p>
          <a:p>
            <a:endParaRPr lang="de-DE" sz="3000" dirty="0">
              <a:ea typeface="Source Sans Pro" panose="020B0503030403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A5DA3A8-CAE3-4903-BB12-2D07E3BC3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80" y="179064"/>
            <a:ext cx="2161621" cy="15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7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66859A596309843B866B4781800BA98" ma:contentTypeVersion="12" ma:contentTypeDescription="Ein neues Dokument erstellen." ma:contentTypeScope="" ma:versionID="b14e57616eeba6c44c8d3cb8f3b685e0">
  <xsd:schema xmlns:xsd="http://www.w3.org/2001/XMLSchema" xmlns:xs="http://www.w3.org/2001/XMLSchema" xmlns:p="http://schemas.microsoft.com/office/2006/metadata/properties" xmlns:ns2="1f3cad1b-c448-49c4-b9c4-ee95f40a3bcf" xmlns:ns3="ebf91c15-be04-43e0-b65b-1fc211ff5bc5" targetNamespace="http://schemas.microsoft.com/office/2006/metadata/properties" ma:root="true" ma:fieldsID="83ce34370021236b6cbf3b89bfc144c1" ns2:_="" ns3:_="">
    <xsd:import namespace="1f3cad1b-c448-49c4-b9c4-ee95f40a3bcf"/>
    <xsd:import namespace="ebf91c15-be04-43e0-b65b-1fc211ff5b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cad1b-c448-49c4-b9c4-ee95f40a3b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91c15-be04-43e0-b65b-1fc211ff5bc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22E642-D12F-4935-B0FE-2DA9C43307B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BF2D7A1-E520-4DA7-B684-FB99D315A0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3cad1b-c448-49c4-b9c4-ee95f40a3bcf"/>
    <ds:schemaRef ds:uri="ebf91c15-be04-43e0-b65b-1fc211ff5b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4CE062-DB18-4C53-AC36-7129FB637C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205</Words>
  <Application>Microsoft Office PowerPoint</Application>
  <PresentationFormat>Breitbild</PresentationFormat>
  <Paragraphs>62</Paragraphs>
  <Slides>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Source Sans Pro</vt:lpstr>
      <vt:lpstr>Times New Roman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Silbernetz</dc:creator>
  <cp:lastModifiedBy>Elke Schilling</cp:lastModifiedBy>
  <cp:revision>83</cp:revision>
  <dcterms:created xsi:type="dcterms:W3CDTF">2019-02-28T11:57:52Z</dcterms:created>
  <dcterms:modified xsi:type="dcterms:W3CDTF">2022-01-31T14:04:12Z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0x010100266859A596309843B866B4781800BA98</vt:lpwstr>
  </property>
</Properties>
</file>