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4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4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4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4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Nahaufnahme einer orangefarbenen Blume, die von großen tropischen Blättern umgeben ist"/>
          <p:cNvSpPr>
            <a:spLocks noGrp="1"/>
          </p:cNvSpPr>
          <p:nvPr>
            <p:ph type="pic" sz="quarter" idx="21"/>
          </p:nvPr>
        </p:nvSpPr>
        <p:spPr>
          <a:xfrm>
            <a:off x="15292127" y="6870700"/>
            <a:ext cx="8341246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2" name="Nahaufnahme eines Baumfroschs mit roten Augen, der auf einem Blatt sitzt"/>
          <p:cNvSpPr>
            <a:spLocks noGrp="1"/>
          </p:cNvSpPr>
          <p:nvPr>
            <p:ph type="pic" sz="quarter" idx="22"/>
          </p:nvPr>
        </p:nvSpPr>
        <p:spPr>
          <a:xfrm>
            <a:off x="14859000" y="952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Fluss, der durch einen tropischen Wald fließt"/>
          <p:cNvSpPr>
            <a:spLocks noGrp="1"/>
          </p:cNvSpPr>
          <p:nvPr>
            <p:ph type="pic" idx="23"/>
          </p:nvPr>
        </p:nvSpPr>
        <p:spPr>
          <a:xfrm>
            <a:off x="651237" y="952500"/>
            <a:ext cx="15283726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–Christian Bauer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200" i="1"/>
            </a:lvl1pPr>
          </a:lstStyle>
          <a:p>
            <a:r>
              <a:t>–Christian Bauer</a:t>
            </a:r>
          </a:p>
        </p:txBody>
      </p:sp>
      <p:sp>
        <p:nvSpPr>
          <p:cNvPr id="112" name="„Zitat hier eingeben.“"/>
          <p:cNvSpPr txBox="1">
            <a:spLocks noGrp="1"/>
          </p:cNvSpPr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„Zitat hier eingeben.“ </a:t>
            </a:r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luss, der durch einen tropischen Wald fließt"/>
          <p:cNvSpPr>
            <a:spLocks noGrp="1"/>
          </p:cNvSpPr>
          <p:nvPr>
            <p:ph type="pic" idx="21"/>
          </p:nvPr>
        </p:nvSpPr>
        <p:spPr>
          <a:xfrm>
            <a:off x="0" y="-2290234"/>
            <a:ext cx="24384000" cy="1829646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uss, der durch einen tropischen Wald fließt"/>
          <p:cNvSpPr>
            <a:spLocks noGrp="1"/>
          </p:cNvSpPr>
          <p:nvPr>
            <p:ph type="pic" idx="21"/>
          </p:nvPr>
        </p:nvSpPr>
        <p:spPr>
          <a:xfrm>
            <a:off x="3125968" y="-1762099"/>
            <a:ext cx="18135601" cy="136079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4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4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4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4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Nahaufnahme einer orangefarbenen Blume, die von großen tropischen Blättern umgeben ist"/>
          <p:cNvSpPr>
            <a:spLocks noGrp="1"/>
          </p:cNvSpPr>
          <p:nvPr>
            <p:ph type="pic" idx="21"/>
          </p:nvPr>
        </p:nvSpPr>
        <p:spPr>
          <a:xfrm>
            <a:off x="5803900" y="952500"/>
            <a:ext cx="17236029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4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4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4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4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ahaufnahme eines Baumfroschs mit roten Augen, der auf einem Blatt sitzt"/>
          <p:cNvSpPr>
            <a:spLocks noGrp="1"/>
          </p:cNvSpPr>
          <p:nvPr>
            <p:ph type="pic" sz="half" idx="21"/>
          </p:nvPr>
        </p:nvSpPr>
        <p:spPr>
          <a:xfrm>
            <a:off x="87503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buClrTx/>
              <a:defRPr sz="3800"/>
            </a:lvl1pPr>
            <a:lvl2pPr marL="1117600" indent="-558800">
              <a:spcBef>
                <a:spcPts val="4500"/>
              </a:spcBef>
              <a:buClrTx/>
              <a:defRPr sz="3800"/>
            </a:lvl2pPr>
            <a:lvl3pPr marL="1676400" indent="-558800">
              <a:spcBef>
                <a:spcPts val="4500"/>
              </a:spcBef>
              <a:buClrTx/>
              <a:defRPr sz="3800"/>
            </a:lvl3pPr>
            <a:lvl4pPr marL="2235200" indent="-558800">
              <a:spcBef>
                <a:spcPts val="4500"/>
              </a:spcBef>
              <a:buClrTx/>
              <a:defRPr sz="3800"/>
            </a:lvl4pPr>
            <a:lvl5pPr marL="2794000" indent="-558800">
              <a:spcBef>
                <a:spcPts val="4500"/>
              </a:spcBef>
              <a:buClrTx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Livevideo –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buClrTx/>
              <a:defRPr sz="3800"/>
            </a:lvl1pPr>
            <a:lvl2pPr marL="1117600" indent="-558800">
              <a:spcBef>
                <a:spcPts val="4500"/>
              </a:spcBef>
              <a:buClrTx/>
              <a:defRPr sz="3800"/>
            </a:lvl2pPr>
            <a:lvl3pPr marL="1676400" indent="-558800">
              <a:spcBef>
                <a:spcPts val="4500"/>
              </a:spcBef>
              <a:buClrTx/>
              <a:defRPr sz="3800"/>
            </a:lvl3pPr>
            <a:lvl4pPr marL="2235200" indent="-558800">
              <a:spcBef>
                <a:spcPts val="4500"/>
              </a:spcBef>
              <a:buClrTx/>
              <a:defRPr sz="3800"/>
            </a:lvl4pPr>
            <a:lvl5pPr marL="2794000" indent="-558800">
              <a:spcBef>
                <a:spcPts val="4500"/>
              </a:spcBef>
              <a:buClrTx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Livevideo –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buClrTx/>
              <a:defRPr sz="3800"/>
            </a:lvl1pPr>
            <a:lvl2pPr marL="1117600" indent="-558800">
              <a:spcBef>
                <a:spcPts val="4500"/>
              </a:spcBef>
              <a:buClrTx/>
              <a:defRPr sz="3800"/>
            </a:lvl2pPr>
            <a:lvl3pPr marL="1676400" indent="-558800">
              <a:spcBef>
                <a:spcPts val="4500"/>
              </a:spcBef>
              <a:buClrTx/>
              <a:defRPr sz="3800"/>
            </a:lvl3pPr>
            <a:lvl4pPr marL="2235200" indent="-558800">
              <a:spcBef>
                <a:spcPts val="4500"/>
              </a:spcBef>
              <a:buClrTx/>
              <a:defRPr sz="3800"/>
            </a:lvl4pPr>
            <a:lvl5pPr marL="2794000" indent="-558800">
              <a:spcBef>
                <a:spcPts val="4500"/>
              </a:spcBef>
              <a:buClrTx/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25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ewalt gegen Frauen in Deutschland 2023"/>
          <p:cNvSpPr txBox="1">
            <a:spLocks noGrp="1"/>
          </p:cNvSpPr>
          <p:nvPr>
            <p:ph type="ctrTitle"/>
          </p:nvPr>
        </p:nvSpPr>
        <p:spPr>
          <a:xfrm>
            <a:off x="1778000" y="3648168"/>
            <a:ext cx="20828000" cy="6419664"/>
          </a:xfrm>
          <a:prstGeom prst="rect">
            <a:avLst/>
          </a:prstGeom>
        </p:spPr>
        <p:txBody>
          <a:bodyPr/>
          <a:lstStyle>
            <a:lvl1pPr>
              <a:defRPr sz="15000">
                <a:solidFill>
                  <a:srgbClr val="E22400"/>
                </a:solidFill>
              </a:defRPr>
            </a:lvl1pPr>
          </a:lstStyle>
          <a:p>
            <a:r>
              <a:t>Gewalt gegen Frauen in Deutschland 2023</a:t>
            </a:r>
          </a:p>
        </p:txBody>
      </p:sp>
      <p:sp>
        <p:nvSpPr>
          <p:cNvPr id="138" name="Double-tap to edit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Auswertung des Bundeskriminalamts 2023:"/>
          <p:cNvSpPr txBox="1">
            <a:spLocks noGrp="1"/>
          </p:cNvSpPr>
          <p:nvPr>
            <p:ph type="title"/>
          </p:nvPr>
        </p:nvSpPr>
        <p:spPr>
          <a:xfrm>
            <a:off x="1778000" y="3709019"/>
            <a:ext cx="20828000" cy="6297962"/>
          </a:xfrm>
          <a:prstGeom prst="rect">
            <a:avLst/>
          </a:prstGeom>
        </p:spPr>
        <p:txBody>
          <a:bodyPr/>
          <a:lstStyle/>
          <a:p>
            <a:r>
              <a:t>Auswertung des Bundeskriminalamts 2023: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132.966 Frauen waren von Gewalt in einer Partnerschaft betroffen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67715">
              <a:defRPr sz="10416"/>
            </a:pPr>
            <a:r>
              <a:rPr>
                <a:solidFill>
                  <a:srgbClr val="E22400"/>
                </a:solidFill>
              </a:rPr>
              <a:t>132.966</a:t>
            </a:r>
            <a:r>
              <a:t> Frauen waren von Gewalt in einer Partnerschaft betroffen.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Anzahl der erfassten Opfer sind in 5 Jahren um 17,5% gestiegen.…"/>
          <p:cNvSpPr txBox="1">
            <a:spLocks noGrp="1"/>
          </p:cNvSpPr>
          <p:nvPr>
            <p:ph type="title"/>
          </p:nvPr>
        </p:nvSpPr>
        <p:spPr>
          <a:xfrm>
            <a:off x="1778000" y="3276295"/>
            <a:ext cx="20828000" cy="7163410"/>
          </a:xfrm>
          <a:prstGeom prst="rect">
            <a:avLst/>
          </a:prstGeom>
        </p:spPr>
        <p:txBody>
          <a:bodyPr/>
          <a:lstStyle/>
          <a:p>
            <a:pPr defTabSz="792479">
              <a:defRPr sz="10752"/>
            </a:pPr>
            <a:r>
              <a:t>Anzahl der erfassten Opfer sind in 5 Jahren um </a:t>
            </a:r>
            <a:r>
              <a:rPr>
                <a:solidFill>
                  <a:srgbClr val="E22400"/>
                </a:solidFill>
              </a:rPr>
              <a:t>17,5%</a:t>
            </a:r>
            <a:r>
              <a:t> gestiegen.</a:t>
            </a:r>
          </a:p>
          <a:p>
            <a:pPr defTabSz="792479">
              <a:defRPr sz="10752"/>
            </a:pPr>
            <a:r>
              <a:t>2023 </a:t>
            </a:r>
            <a:r>
              <a:rPr>
                <a:solidFill>
                  <a:srgbClr val="E22400"/>
                </a:solidFill>
              </a:rPr>
              <a:t>neuer Höchststand: 167.865 Frauen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Alle 4 Minuten erlebt eine Frau in Deutschland Gewalt durch ihren (Ex-)Partner."/>
          <p:cNvSpPr txBox="1">
            <a:spLocks noGrp="1"/>
          </p:cNvSpPr>
          <p:nvPr>
            <p:ph type="title"/>
          </p:nvPr>
        </p:nvSpPr>
        <p:spPr>
          <a:xfrm>
            <a:off x="1778000" y="4263447"/>
            <a:ext cx="20828000" cy="5189106"/>
          </a:xfrm>
          <a:prstGeom prst="rect">
            <a:avLst/>
          </a:prstGeom>
        </p:spPr>
        <p:txBody>
          <a:bodyPr/>
          <a:lstStyle/>
          <a:p>
            <a:pPr defTabSz="808990">
              <a:defRPr sz="10976"/>
            </a:pPr>
            <a:r>
              <a:t>Alle </a:t>
            </a:r>
            <a:r>
              <a:rPr>
                <a:solidFill>
                  <a:srgbClr val="E22400"/>
                </a:solidFill>
              </a:rPr>
              <a:t>4</a:t>
            </a:r>
            <a:r>
              <a:t> </a:t>
            </a:r>
            <a:r>
              <a:rPr>
                <a:solidFill>
                  <a:srgbClr val="E22400"/>
                </a:solidFill>
              </a:rPr>
              <a:t>Minuten</a:t>
            </a:r>
            <a:r>
              <a:t> erlebt </a:t>
            </a:r>
            <a:r>
              <a:rPr>
                <a:solidFill>
                  <a:srgbClr val="E22400"/>
                </a:solidFill>
              </a:rPr>
              <a:t>eine Frau </a:t>
            </a:r>
            <a:r>
              <a:t>in Deutschland Gewalt durch ihren (Ex-)Partner.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331Frauen wurden Opfer von versuchtem Mord durch ihren (Ex-)Partner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9856"/>
            </a:pPr>
            <a:r>
              <a:rPr>
                <a:solidFill>
                  <a:srgbClr val="E22400"/>
                </a:solidFill>
              </a:rPr>
              <a:t>331Frauen</a:t>
            </a:r>
            <a:r>
              <a:t> wurden Opfer von </a:t>
            </a:r>
            <a:r>
              <a:rPr>
                <a:solidFill>
                  <a:srgbClr val="E22400"/>
                </a:solidFill>
              </a:rPr>
              <a:t>versuchtem Mord</a:t>
            </a:r>
            <a:r>
              <a:t> durch ihren (Ex-)Partner.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155 von ihnen starben."/>
          <p:cNvSpPr txBox="1">
            <a:spLocks noGrp="1"/>
          </p:cNvSpPr>
          <p:nvPr>
            <p:ph type="title"/>
          </p:nvPr>
        </p:nvSpPr>
        <p:spPr>
          <a:xfrm>
            <a:off x="1778000" y="5101850"/>
            <a:ext cx="20828000" cy="3512300"/>
          </a:xfrm>
          <a:prstGeom prst="rect">
            <a:avLst/>
          </a:prstGeom>
        </p:spPr>
        <p:txBody>
          <a:bodyPr/>
          <a:lstStyle/>
          <a:p>
            <a:r>
              <a:rPr>
                <a:solidFill>
                  <a:srgbClr val="E22400"/>
                </a:solidFill>
              </a:rPr>
              <a:t>155</a:t>
            </a:r>
            <a:r>
              <a:t> von ihnen starben.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Das ist ein Tod fast jeden 2. Tag."/>
          <p:cNvSpPr txBox="1">
            <a:spLocks noGrp="1"/>
          </p:cNvSpPr>
          <p:nvPr>
            <p:ph type="title"/>
          </p:nvPr>
        </p:nvSpPr>
        <p:spPr>
          <a:xfrm>
            <a:off x="1480501" y="4533900"/>
            <a:ext cx="21422998" cy="4648200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E22400"/>
                </a:solidFill>
              </a:defRPr>
            </a:pPr>
            <a:r>
              <a:rPr>
                <a:solidFill>
                  <a:srgbClr val="FFFFFF"/>
                </a:solidFill>
              </a:rPr>
              <a:t>Das ist</a:t>
            </a:r>
            <a:r>
              <a:t> ein Tod </a:t>
            </a:r>
            <a:r>
              <a:rPr>
                <a:solidFill>
                  <a:srgbClr val="FFFFFF"/>
                </a:solidFill>
              </a:rPr>
              <a:t>fast</a:t>
            </a:r>
            <a:r>
              <a:t> jeden 2. Tag.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12.931 Frauen wurden von ihrem (Ex-)Partner schwer/gefährlich verletzt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9856"/>
            </a:pPr>
            <a:r>
              <a:rPr>
                <a:solidFill>
                  <a:srgbClr val="E22400"/>
                </a:solidFill>
              </a:rPr>
              <a:t>12.931</a:t>
            </a:r>
            <a:r>
              <a:t> Frauen wurden von ihrem (Ex-)Partner </a:t>
            </a:r>
            <a:r>
              <a:rPr>
                <a:solidFill>
                  <a:srgbClr val="E22400"/>
                </a:solidFill>
              </a:rPr>
              <a:t>schwer/gefährlich verletzt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4.622 Frauen erlebten sexuelle Gewalt durch ihrem (Ex-)Partn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08990">
              <a:defRPr sz="10976"/>
            </a:pPr>
            <a:r>
              <a:rPr>
                <a:solidFill>
                  <a:srgbClr val="E22400"/>
                </a:solidFill>
              </a:rPr>
              <a:t>4.622</a:t>
            </a:r>
            <a:r>
              <a:t> Frauen erlebten </a:t>
            </a:r>
            <a:r>
              <a:rPr>
                <a:solidFill>
                  <a:srgbClr val="E22400"/>
                </a:solidFill>
              </a:rPr>
              <a:t>sexuelle Gewalt</a:t>
            </a:r>
            <a:r>
              <a:t> durch ihrem (Ex-)Partner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Das ist eine Frau alle 2 Stunde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E22400"/>
                </a:solidFill>
              </a:defRPr>
            </a:pPr>
            <a:r>
              <a:rPr>
                <a:solidFill>
                  <a:srgbClr val="FFFFFF"/>
                </a:solidFill>
              </a:rPr>
              <a:t>Das ist eine Frau alle</a:t>
            </a:r>
            <a:r>
              <a:t> 2 Stunden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Fast jeden Tag werden 3 Femizide versucht."/>
          <p:cNvSpPr txBox="1">
            <a:spLocks noGrp="1"/>
          </p:cNvSpPr>
          <p:nvPr>
            <p:ph type="title"/>
          </p:nvPr>
        </p:nvSpPr>
        <p:spPr>
          <a:xfrm>
            <a:off x="4212073" y="3965949"/>
            <a:ext cx="15959854" cy="5784102"/>
          </a:xfrm>
          <a:prstGeom prst="rect">
            <a:avLst/>
          </a:prstGeom>
        </p:spPr>
        <p:txBody>
          <a:bodyPr/>
          <a:lstStyle/>
          <a:p>
            <a:r>
              <a:t>Fast </a:t>
            </a:r>
            <a:r>
              <a:rPr>
                <a:solidFill>
                  <a:srgbClr val="E22400"/>
                </a:solidFill>
              </a:rPr>
              <a:t>jeden Tag</a:t>
            </a:r>
            <a:r>
              <a:t> werden </a:t>
            </a:r>
            <a:r>
              <a:rPr>
                <a:solidFill>
                  <a:srgbClr val="E22400"/>
                </a:solidFill>
              </a:rPr>
              <a:t>3</a:t>
            </a:r>
            <a:r>
              <a:t> Femizide versucht.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Die Fälle der Partnerschaftsgewalt richteten sich zu 79,2% gegen Fraue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9856"/>
            </a:pPr>
            <a:r>
              <a:t>Die Fälle der Partnerschaftsgewalt richteten sich zu </a:t>
            </a:r>
            <a:r>
              <a:rPr>
                <a:solidFill>
                  <a:srgbClr val="E22400"/>
                </a:solidFill>
              </a:rPr>
              <a:t>79,2% gegen Frauen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Im Bereich der Vergewaltigung, sexueller Nötigung, Freiheitsberaubung, Bedrohung, Stalking und Nötigung innerhalb einer Partnerschaft ist der prozentuale Anteil an weiblichen Opfern höher"/>
          <p:cNvSpPr txBox="1">
            <a:spLocks noGrp="1"/>
          </p:cNvSpPr>
          <p:nvPr>
            <p:ph type="title"/>
          </p:nvPr>
        </p:nvSpPr>
        <p:spPr>
          <a:xfrm>
            <a:off x="1778000" y="2552835"/>
            <a:ext cx="20828000" cy="8610330"/>
          </a:xfrm>
          <a:prstGeom prst="rect">
            <a:avLst/>
          </a:prstGeom>
        </p:spPr>
        <p:txBody>
          <a:bodyPr/>
          <a:lstStyle/>
          <a:p>
            <a:pPr defTabSz="668655">
              <a:defRPr sz="9072"/>
            </a:pPr>
            <a:r>
              <a:t>Im Bereich der </a:t>
            </a:r>
            <a:r>
              <a:rPr>
                <a:solidFill>
                  <a:srgbClr val="E22400"/>
                </a:solidFill>
              </a:rPr>
              <a:t>Vergewaltigung, sexueller Nötigung, Freiheitsberaubung, Bedrohung, Stalking und Nötigung</a:t>
            </a:r>
            <a:r>
              <a:t> innerhalb einer Partnerschaft ist der prozentuale Anteil an weiblichen Opfern höher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Bei Zuhälterei und Zwangsprostitution sind es 100%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75969">
              <a:defRPr sz="10528">
                <a:solidFill>
                  <a:srgbClr val="E22400"/>
                </a:solidFill>
              </a:defRPr>
            </a:pPr>
            <a:r>
              <a:rPr>
                <a:solidFill>
                  <a:srgbClr val="FFFFFF"/>
                </a:solidFill>
              </a:rPr>
              <a:t>Bei Zuhälterei und Zwangsprostitution sind es</a:t>
            </a:r>
            <a:r>
              <a:t> 100%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Dunkelziffern nicht bekannt.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34694">
              <a:defRPr sz="9968"/>
            </a:pPr>
            <a:r>
              <a:t>Dunkelziffern nicht bekannt.</a:t>
            </a:r>
          </a:p>
          <a:p>
            <a:pPr defTabSz="734694">
              <a:defRPr sz="9968"/>
            </a:pPr>
            <a:r>
              <a:t>Laut Vermutung aber </a:t>
            </a:r>
            <a:r>
              <a:rPr>
                <a:solidFill>
                  <a:srgbClr val="E22400"/>
                </a:solidFill>
              </a:rPr>
              <a:t>33,33% höher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Das sind 1/3 nicht erfasster Fäl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Das sind </a:t>
            </a:r>
            <a:r>
              <a:rPr>
                <a:solidFill>
                  <a:srgbClr val="E22400"/>
                </a:solidFill>
              </a:rPr>
              <a:t>1/3 </a:t>
            </a:r>
            <a:r>
              <a:t>nicht erfasster Fälle</a:t>
            </a:r>
            <a:r>
              <a:rPr>
                <a:solidFill>
                  <a:srgbClr val="E224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12 Millionen Frauen in Deutschland sind mindestens einmal in ihrem Leben von Gewalt betroffen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9856"/>
            </a:pPr>
            <a:r>
              <a:rPr>
                <a:solidFill>
                  <a:srgbClr val="E22400"/>
                </a:solidFill>
              </a:rPr>
              <a:t>12 Millionen</a:t>
            </a:r>
            <a:r>
              <a:t> Frauen in Deutschland sind mindestens einmal in ihrem Leben von Gewalt betroffen.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Das ist jede 3. Fra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Das ist </a:t>
            </a:r>
            <a:r>
              <a:rPr>
                <a:solidFill>
                  <a:srgbClr val="E22400"/>
                </a:solidFill>
              </a:rPr>
              <a:t>jede 3.</a:t>
            </a:r>
            <a:r>
              <a:t> Frau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ay Their Name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>
                <a:solidFill>
                  <a:srgbClr val="D03A20"/>
                </a:solidFill>
              </a:defRPr>
            </a:pPr>
            <a:r>
              <a:rPr dirty="0"/>
              <a:t>Say Their Name</a:t>
            </a:r>
            <a:br>
              <a:rPr lang="de-DE" dirty="0"/>
            </a:br>
            <a:r>
              <a:rPr dirty="0"/>
              <a:t> </a:t>
            </a:r>
          </a:p>
          <a:p>
            <a:pPr>
              <a:defRPr>
                <a:solidFill>
                  <a:srgbClr val="D03A20"/>
                </a:solidFill>
              </a:defRPr>
            </a:pPr>
            <a:r>
              <a:rPr lang="de-DE" dirty="0"/>
              <a:t>Opfer von </a:t>
            </a:r>
            <a:r>
              <a:rPr dirty="0" err="1"/>
              <a:t>Femizide</a:t>
            </a:r>
            <a:r>
              <a:rPr lang="de-DE" dirty="0"/>
              <a:t>n im Jahr 2025</a:t>
            </a:r>
            <a:endParaRPr dirty="0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tefanie W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Stefanie W.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Einer von ihnen endet tödlich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>
                <a:solidFill>
                  <a:srgbClr val="E22400"/>
                </a:solidFill>
              </a:rPr>
              <a:t>Einer</a:t>
            </a:r>
            <a:r>
              <a:t> von ihnen endet </a:t>
            </a:r>
            <a:r>
              <a:rPr>
                <a:solidFill>
                  <a:srgbClr val="E22400"/>
                </a:solidFill>
              </a:rPr>
              <a:t>tödlich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Aleyna E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Aleyna E.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arah U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Sarah U.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Anna-Lena M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Anna-Lena M.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Marie B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Marie B.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laudia K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Claudia K.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Leonora N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Leonora N.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teffi D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Steffi D.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Zinaida A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Zinaida A.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Franziska A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Franziska A.</a:t>
            </a: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Marla H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Marla H.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ie Fälle sexueller Gewalt gegen Frauen und Mädchen haben 6,2% zugenommen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9856"/>
            </a:pPr>
            <a:r>
              <a:t>Die Fälle </a:t>
            </a:r>
            <a:r>
              <a:rPr>
                <a:solidFill>
                  <a:srgbClr val="E22400"/>
                </a:solidFill>
              </a:rPr>
              <a:t>sexueller Gewalt</a:t>
            </a:r>
            <a:r>
              <a:t> gegen Frauen und Mädchen haben </a:t>
            </a:r>
            <a:r>
              <a:rPr>
                <a:solidFill>
                  <a:srgbClr val="E22400"/>
                </a:solidFill>
              </a:rPr>
              <a:t>6,2% zugenommen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Alina W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Alina W.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Astrid B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Astrid B.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Michelle K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Michelle K.</a:t>
            </a: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Juli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Julia</a:t>
            </a: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Iwona S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Iwona S.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Emm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Emma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Dile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Dilek</a:t>
            </a: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Anna K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Anna K.</a:t>
            </a:r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Daniela S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Daniela S.</a:t>
            </a:r>
          </a:p>
        </p:txBody>
      </p:sp>
    </p:spTree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usann K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Susann K.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Im Jahr 2023 stiegen die Zahlen von politisch motivierten frauenfeindlichen Straftaten um 56,3%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676909">
              <a:defRPr sz="9184"/>
            </a:pPr>
            <a:r>
              <a:t>Im Jahr 2023 </a:t>
            </a:r>
            <a:r>
              <a:rPr>
                <a:solidFill>
                  <a:srgbClr val="E22400"/>
                </a:solidFill>
              </a:rPr>
              <a:t>stiegen</a:t>
            </a:r>
            <a:r>
              <a:t> die Zahlen von politisch motivierten </a:t>
            </a:r>
            <a:r>
              <a:rPr>
                <a:solidFill>
                  <a:srgbClr val="E22400"/>
                </a:solidFill>
              </a:rPr>
              <a:t>frauenfeindlichen</a:t>
            </a:r>
            <a:r>
              <a:t> Straftaten </a:t>
            </a:r>
            <a:r>
              <a:rPr>
                <a:solidFill>
                  <a:srgbClr val="E22400"/>
                </a:solidFill>
              </a:rPr>
              <a:t>um 56,3%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Valerie M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Valerie M.</a:t>
            </a:r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Fatma B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Fatma B.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Masoum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Masouma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Maren B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Maren B.</a:t>
            </a:r>
          </a:p>
        </p:txBody>
      </p:sp>
    </p:spTree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Laura-Kim P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Laura-Kim P.</a:t>
            </a:r>
          </a:p>
        </p:txBody>
      </p:sp>
    </p:spTree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dia S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Shadia S.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Monika M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Monika M.</a:t>
            </a:r>
          </a:p>
        </p:txBody>
      </p:sp>
    </p:spTree>
  </p:cSld>
  <p:clrMapOvr>
    <a:masterClrMapping/>
  </p:clrMapOvr>
  <p:transition spd="med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ilan K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Dilan K.</a:t>
            </a:r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Annalena K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Annalena K.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ugba P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Tugba P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Digitale Gewalt gegen Frauen und Mädchen ist im Jahr 2023 um 25% gestiegen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9856"/>
            </a:pPr>
            <a:r>
              <a:rPr>
                <a:solidFill>
                  <a:srgbClr val="E22400"/>
                </a:solidFill>
              </a:rPr>
              <a:t>Digitale Gewalt</a:t>
            </a:r>
            <a:r>
              <a:t> gegen Frauen und Mädchen ist im Jahr 2023 </a:t>
            </a:r>
            <a:r>
              <a:rPr>
                <a:solidFill>
                  <a:srgbClr val="E22400"/>
                </a:solidFill>
              </a:rPr>
              <a:t>um 25% gestiegen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Ofsana A.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Ofsana A.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Im Bereich Menschenhandel zum Zwecke sexueller Ausbeutung von Frauen und Mädchen wurden 2023 6,9% mehr Fälle gemeldet."/>
          <p:cNvSpPr txBox="1">
            <a:spLocks noGrp="1"/>
          </p:cNvSpPr>
          <p:nvPr>
            <p:ph type="title"/>
          </p:nvPr>
        </p:nvSpPr>
        <p:spPr>
          <a:xfrm>
            <a:off x="1778000" y="3864530"/>
            <a:ext cx="20828000" cy="5986940"/>
          </a:xfrm>
          <a:prstGeom prst="rect">
            <a:avLst/>
          </a:prstGeom>
        </p:spPr>
        <p:txBody>
          <a:bodyPr/>
          <a:lstStyle/>
          <a:p>
            <a:pPr defTabSz="693419">
              <a:defRPr sz="9407"/>
            </a:pPr>
            <a:r>
              <a:t>Im Bereich </a:t>
            </a:r>
            <a:r>
              <a:rPr>
                <a:solidFill>
                  <a:srgbClr val="E22400"/>
                </a:solidFill>
              </a:rPr>
              <a:t>Menschenhandel</a:t>
            </a:r>
            <a:r>
              <a:t> zum Zwecke </a:t>
            </a:r>
            <a:r>
              <a:rPr>
                <a:solidFill>
                  <a:srgbClr val="E22400"/>
                </a:solidFill>
              </a:rPr>
              <a:t>sexueller Ausbeutung</a:t>
            </a:r>
            <a:r>
              <a:t> von Frauen und Mädchen wurden 2023 </a:t>
            </a:r>
            <a:r>
              <a:rPr>
                <a:solidFill>
                  <a:srgbClr val="E22400"/>
                </a:solidFill>
              </a:rPr>
              <a:t>6,9%</a:t>
            </a:r>
            <a:r>
              <a:t> </a:t>
            </a:r>
            <a:r>
              <a:rPr>
                <a:solidFill>
                  <a:srgbClr val="E22400"/>
                </a:solidFill>
              </a:rPr>
              <a:t>mehr</a:t>
            </a:r>
            <a:r>
              <a:t> Fälle gemeldet.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Dunkelziffern nicht bekannt.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>
                <a:solidFill>
                  <a:srgbClr val="E22400"/>
                </a:solidFill>
              </a:rPr>
              <a:t>Dunkelziffern nicht bekannt</a:t>
            </a:r>
            <a:r>
              <a:t>.</a:t>
            </a:r>
          </a:p>
          <a:p>
            <a:r>
              <a:t>Aber vermutlich </a:t>
            </a:r>
            <a:r>
              <a:rPr>
                <a:solidFill>
                  <a:srgbClr val="E22400"/>
                </a:solidFill>
              </a:rPr>
              <a:t>deutlich</a:t>
            </a:r>
            <a:r>
              <a:t> </a:t>
            </a:r>
            <a:r>
              <a:rPr>
                <a:solidFill>
                  <a:srgbClr val="E22400"/>
                </a:solidFill>
              </a:rPr>
              <a:t>höher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artnerschaftsgewalt in Deutschland 2023"/>
          <p:cNvSpPr txBox="1">
            <a:spLocks noGrp="1"/>
          </p:cNvSpPr>
          <p:nvPr>
            <p:ph type="ctr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>
            <a:lvl1pPr defTabSz="817244">
              <a:defRPr sz="14850">
                <a:solidFill>
                  <a:srgbClr val="E22400"/>
                </a:solidFill>
              </a:defRPr>
            </a:lvl1pPr>
          </a:lstStyle>
          <a:p>
            <a:r>
              <a:t>Partnerschaftsgewalt in Deutschland 2023</a:t>
            </a:r>
          </a:p>
        </p:txBody>
      </p:sp>
      <p:sp>
        <p:nvSpPr>
          <p:cNvPr id="155" name="Double-tap to edit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Benutzerdefiniert</PresentationFormat>
  <Paragraphs>63</Paragraphs>
  <Slides>60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60</vt:i4>
      </vt:variant>
    </vt:vector>
  </HeadingPairs>
  <TitlesOfParts>
    <vt:vector size="64" baseType="lpstr">
      <vt:lpstr>Helvetica Neue</vt:lpstr>
      <vt:lpstr>Helvetica Neue Light</vt:lpstr>
      <vt:lpstr>Helvetica Neue Medium</vt:lpstr>
      <vt:lpstr>Black</vt:lpstr>
      <vt:lpstr>Gewalt gegen Frauen in Deutschland 2023</vt:lpstr>
      <vt:lpstr>Fast jeden Tag werden 3 Femizide versucht.</vt:lpstr>
      <vt:lpstr>Einer von ihnen endet tödlich.</vt:lpstr>
      <vt:lpstr>Die Fälle sexueller Gewalt gegen Frauen und Mädchen haben 6,2% zugenommen.</vt:lpstr>
      <vt:lpstr>Im Jahr 2023 stiegen die Zahlen von politisch motivierten frauenfeindlichen Straftaten um 56,3%.</vt:lpstr>
      <vt:lpstr>Digitale Gewalt gegen Frauen und Mädchen ist im Jahr 2023 um 25% gestiegen.</vt:lpstr>
      <vt:lpstr>Im Bereich Menschenhandel zum Zwecke sexueller Ausbeutung von Frauen und Mädchen wurden 2023 6,9% mehr Fälle gemeldet.</vt:lpstr>
      <vt:lpstr>Dunkelziffern nicht bekannt. Aber vermutlich deutlich höher.</vt:lpstr>
      <vt:lpstr>Partnerschaftsgewalt in Deutschland 2023</vt:lpstr>
      <vt:lpstr>Auswertung des Bundeskriminalamts 2023:</vt:lpstr>
      <vt:lpstr>132.966 Frauen waren von Gewalt in einer Partnerschaft betroffen.</vt:lpstr>
      <vt:lpstr>Anzahl der erfassten Opfer sind in 5 Jahren um 17,5% gestiegen. 2023 neuer Höchststand: 167.865 Frauen</vt:lpstr>
      <vt:lpstr>Alle 4 Minuten erlebt eine Frau in Deutschland Gewalt durch ihren (Ex-)Partner.</vt:lpstr>
      <vt:lpstr>331Frauen wurden Opfer von versuchtem Mord durch ihren (Ex-)Partner.</vt:lpstr>
      <vt:lpstr>155 von ihnen starben.</vt:lpstr>
      <vt:lpstr>Das ist ein Tod fast jeden 2. Tag.</vt:lpstr>
      <vt:lpstr>12.931 Frauen wurden von ihrem (Ex-)Partner schwer/gefährlich verletzt.</vt:lpstr>
      <vt:lpstr>4.622 Frauen erlebten sexuelle Gewalt durch ihrem (Ex-)Partner</vt:lpstr>
      <vt:lpstr>Das ist eine Frau alle 2 Stunden </vt:lpstr>
      <vt:lpstr>Die Fälle der Partnerschaftsgewalt richteten sich zu 79,2% gegen Frauen</vt:lpstr>
      <vt:lpstr>Im Bereich der Vergewaltigung, sexueller Nötigung, Freiheitsberaubung, Bedrohung, Stalking und Nötigung innerhalb einer Partnerschaft ist der prozentuale Anteil an weiblichen Opfern höher</vt:lpstr>
      <vt:lpstr>Bei Zuhälterei und Zwangsprostitution sind es 100%</vt:lpstr>
      <vt:lpstr>Dunkelziffern nicht bekannt. Laut Vermutung aber 33,33% höher</vt:lpstr>
      <vt:lpstr>Das sind 1/3 nicht erfasster Fälle </vt:lpstr>
      <vt:lpstr>12 Millionen Frauen in Deutschland sind mindestens einmal in ihrem Leben von Gewalt betroffen.</vt:lpstr>
      <vt:lpstr>Das ist jede 3. Frau</vt:lpstr>
      <vt:lpstr>PowerPoint-Präsentation</vt:lpstr>
      <vt:lpstr>Say Their Name   Opfer von Femiziden im Jahr 2025</vt:lpstr>
      <vt:lpstr>Stefanie W.</vt:lpstr>
      <vt:lpstr>Aleyna E.</vt:lpstr>
      <vt:lpstr>Sarah U.</vt:lpstr>
      <vt:lpstr>Anna-Lena M.</vt:lpstr>
      <vt:lpstr>Marie B.</vt:lpstr>
      <vt:lpstr>Claudia K.</vt:lpstr>
      <vt:lpstr>Leonora N.</vt:lpstr>
      <vt:lpstr>Steffi D.</vt:lpstr>
      <vt:lpstr>Zinaida A.</vt:lpstr>
      <vt:lpstr>Franziska A.</vt:lpstr>
      <vt:lpstr>Marla H.</vt:lpstr>
      <vt:lpstr>Alina W.</vt:lpstr>
      <vt:lpstr>Astrid B.</vt:lpstr>
      <vt:lpstr>Michelle K.</vt:lpstr>
      <vt:lpstr>Julia</vt:lpstr>
      <vt:lpstr>Iwona S.</vt:lpstr>
      <vt:lpstr>Emma</vt:lpstr>
      <vt:lpstr>Dilek</vt:lpstr>
      <vt:lpstr>Anna K.</vt:lpstr>
      <vt:lpstr>Daniela S.</vt:lpstr>
      <vt:lpstr>Susann K.</vt:lpstr>
      <vt:lpstr>Valerie M.</vt:lpstr>
      <vt:lpstr>Fatma B.</vt:lpstr>
      <vt:lpstr>Masouma</vt:lpstr>
      <vt:lpstr>Maren B.</vt:lpstr>
      <vt:lpstr>Laura-Kim P.</vt:lpstr>
      <vt:lpstr>Shadia S.</vt:lpstr>
      <vt:lpstr>Monika M.</vt:lpstr>
      <vt:lpstr>Dilan K.</vt:lpstr>
      <vt:lpstr>Annalena K.</vt:lpstr>
      <vt:lpstr>Tugba P</vt:lpstr>
      <vt:lpstr>Ofsana 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L969275</cp:lastModifiedBy>
  <cp:revision>1</cp:revision>
  <dcterms:modified xsi:type="dcterms:W3CDTF">2026-02-28T15:11:38Z</dcterms:modified>
</cp:coreProperties>
</file>